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60" r:id="rId3"/>
    <p:sldId id="262" r:id="rId4"/>
    <p:sldId id="273" r:id="rId5"/>
    <p:sldId id="274" r:id="rId6"/>
    <p:sldId id="270" r:id="rId7"/>
    <p:sldId id="271" r:id="rId8"/>
    <p:sldId id="272" r:id="rId9"/>
    <p:sldId id="286" r:id="rId10"/>
    <p:sldId id="276" r:id="rId11"/>
    <p:sldId id="277" r:id="rId12"/>
    <p:sldId id="283" r:id="rId13"/>
    <p:sldId id="279" r:id="rId14"/>
    <p:sldId id="284" r:id="rId15"/>
    <p:sldId id="280" r:id="rId16"/>
    <p:sldId id="278" r:id="rId17"/>
    <p:sldId id="282" r:id="rId18"/>
    <p:sldId id="281" r:id="rId19"/>
    <p:sldId id="287" r:id="rId20"/>
    <p:sldId id="285" r:id="rId21"/>
    <p:sldId id="288" r:id="rId22"/>
    <p:sldId id="289" r:id="rId23"/>
    <p:sldId id="291" r:id="rId24"/>
    <p:sldId id="292" r:id="rId25"/>
    <p:sldId id="293" r:id="rId26"/>
    <p:sldId id="299" r:id="rId27"/>
    <p:sldId id="298" r:id="rId28"/>
    <p:sldId id="297" r:id="rId29"/>
    <p:sldId id="294" r:id="rId30"/>
    <p:sldId id="295" r:id="rId31"/>
    <p:sldId id="296" r:id="rId32"/>
    <p:sldId id="300" r:id="rId33"/>
    <p:sldId id="301" r:id="rId34"/>
    <p:sldId id="302" r:id="rId35"/>
    <p:sldId id="264" r:id="rId36"/>
    <p:sldId id="275" r:id="rId37"/>
    <p:sldId id="303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2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870106220081831E-2"/>
          <c:y val="0.13554636920384955"/>
          <c:w val="0.63596774271457779"/>
          <c:h val="0.844083260425780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Образовательные области Программы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социально-коммуникативное развитие</c:v>
                </c:pt>
                <c:pt idx="1">
                  <c:v>познавательное развитие</c:v>
                </c:pt>
                <c:pt idx="2">
                  <c:v>речевое развитие</c:v>
                </c:pt>
                <c:pt idx="3">
                  <c:v>художественно-эстетическое развитие</c:v>
                </c:pt>
                <c:pt idx="4">
                  <c:v>физическое развитие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iro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54637/?frame=1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54637/?frame=1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54637/?frame=1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fgosreestr.ru/node?view=page_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97481/" TargetMode="External"/><Relationship Id="rId2" Type="http://schemas.openxmlformats.org/officeDocument/2006/relationships/hyperlink" Target="http://www.consultant.ru/document/cons_doc_LAW_154637/?fram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nsultant.ru/document/cons_doc_LAW_12166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Переходим вместе на ФГОС дошкольного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692696"/>
            <a:ext cx="6188224" cy="9144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ГБОУ ДППО ЦПКС 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Информационно-методический центр Московского района Санкт-Петербурга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63888" y="5445224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Санкт-Петербург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2013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 descr="F:\ИМЦ Московского райо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1662113" cy="1255713"/>
          </a:xfrm>
          <a:prstGeom prst="rect">
            <a:avLst/>
          </a:prstGeom>
          <a:noFill/>
        </p:spPr>
      </p:pic>
      <p:pic>
        <p:nvPicPr>
          <p:cNvPr id="5" name="Picture 2" descr="C:\Users\user\Desktop\Совещание по ФГОС ДО в ИМЦ 11.12.2013\фгос д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861048"/>
            <a:ext cx="3453431" cy="11115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979712" y="548680"/>
            <a:ext cx="6461026" cy="446449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rgbClr val="C00000"/>
                </a:solidFill>
              </a:rPr>
              <a:t>ФЕДЕРАЛЬНЫЙ ГОСУДАРСТВЕННЫЙ ОБРАЗОВАТЕЛЬНЫЙ СТАНДАРТ ДОШКОЛЬНОГО ОБРАЗОВАНИЯ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/</a:t>
            </a:r>
            <a:r>
              <a:rPr lang="ru-RU" b="1" dirty="0" smtClean="0">
                <a:solidFill>
                  <a:srgbClr val="C00000"/>
                </a:solidFill>
              </a:rPr>
              <a:t>ФГОС дошкольного образования/</a:t>
            </a:r>
            <a:endParaRPr lang="ru-RU" sz="2700" b="1" dirty="0">
              <a:solidFill>
                <a:srgbClr val="C00000"/>
              </a:solidFill>
            </a:endParaRPr>
          </a:p>
        </p:txBody>
      </p:sp>
      <p:sp>
        <p:nvSpPr>
          <p:cNvPr id="3481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286000" y="5003800"/>
            <a:ext cx="6534472" cy="1854200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ru-RU" sz="1800" b="1" dirty="0" smtClean="0"/>
              <a:t>Утвержден</a:t>
            </a:r>
          </a:p>
          <a:p>
            <a:pPr algn="r">
              <a:buNone/>
            </a:pPr>
            <a:r>
              <a:rPr lang="ru-RU" sz="1800" b="1" dirty="0" smtClean="0"/>
              <a:t>приказом Министерства образования</a:t>
            </a:r>
          </a:p>
          <a:p>
            <a:pPr algn="r">
              <a:buNone/>
            </a:pPr>
            <a:r>
              <a:rPr lang="ru-RU" sz="1800" b="1" dirty="0" smtClean="0"/>
              <a:t>и науки Российской Федерации</a:t>
            </a:r>
          </a:p>
          <a:p>
            <a:pPr algn="r">
              <a:buNone/>
            </a:pPr>
            <a:r>
              <a:rPr lang="ru-RU" sz="1800" b="1" dirty="0" smtClean="0"/>
              <a:t>от 17 октября 2013 г. N 1155</a:t>
            </a:r>
          </a:p>
          <a:p>
            <a:pPr algn="r">
              <a:buNone/>
            </a:pPr>
            <a:endParaRPr lang="ru-RU" sz="1800" dirty="0" smtClean="0">
              <a:hlinkClick r:id="rId2"/>
            </a:endParaRPr>
          </a:p>
          <a:p>
            <a:pPr algn="r">
              <a:buNone/>
            </a:pPr>
            <a:r>
              <a:rPr lang="en-US" sz="1800" dirty="0" smtClean="0">
                <a:hlinkClick r:id="rId2"/>
              </a:rPr>
              <a:t>http://www.firo.ru</a:t>
            </a:r>
            <a:endParaRPr lang="ru-RU" sz="1800" b="1" dirty="0" smtClean="0"/>
          </a:p>
          <a:p>
            <a:pPr algn="r">
              <a:buNone/>
            </a:pPr>
            <a:endParaRPr lang="ru-RU" sz="1800" b="1" dirty="0"/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entury Schoolbook" pitchFamily="18" charset="0"/>
            </a:endParaRPr>
          </a:p>
        </p:txBody>
      </p:sp>
      <p:pic>
        <p:nvPicPr>
          <p:cNvPr id="3482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0"/>
            <a:ext cx="1476375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2050" name="Picture 2" descr="C:\Users\user\Desktop\Совещание по ФГОС ДО в ИМЦ 11.12.2013\фгос д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14283" y="2348880"/>
            <a:ext cx="3229717" cy="10395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3200" dirty="0" smtClean="0"/>
              <a:t>Ст.1п.1)Настоящий федеральный государственный образовательный </a:t>
            </a:r>
            <a:r>
              <a:rPr lang="ru-RU" sz="3200" b="1" u="sng" dirty="0" smtClean="0"/>
              <a:t>стандарт </a:t>
            </a:r>
            <a:r>
              <a:rPr lang="ru-RU" sz="3200" dirty="0" smtClean="0"/>
              <a:t>дошкольного образования (далее - Стандарт) представляет собой </a:t>
            </a:r>
            <a:r>
              <a:rPr lang="ru-RU" sz="3200" b="1" dirty="0" smtClean="0"/>
              <a:t>совокупность обязательных требований к дошкольному образованию.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Ст.1 ОБЩИЕ ПОЛОЖЕНИЯ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1228" indent="-571500" algn="ctr">
              <a:buFont typeface="+mj-lt"/>
              <a:buAutoNum type="romanUcPeriod"/>
            </a:pPr>
            <a:endParaRPr lang="ru-RU" b="1" dirty="0" smtClean="0"/>
          </a:p>
          <a:p>
            <a:pPr marL="681228" indent="-571500" algn="ctr">
              <a:buFont typeface="+mj-lt"/>
              <a:buAutoNum type="romanUcPeriod"/>
            </a:pPr>
            <a:r>
              <a:rPr lang="ru-RU" b="1" dirty="0" smtClean="0"/>
              <a:t>Структуре </a:t>
            </a:r>
            <a:r>
              <a:rPr lang="ru-RU" dirty="0" smtClean="0"/>
              <a:t>Программы и ее объему;</a:t>
            </a:r>
          </a:p>
          <a:p>
            <a:pPr marL="681228" indent="-571500" algn="ctr">
              <a:buFont typeface="+mj-lt"/>
              <a:buAutoNum type="romanUcPeriod"/>
            </a:pPr>
            <a:endParaRPr lang="ru-RU" b="1" dirty="0" smtClean="0"/>
          </a:p>
          <a:p>
            <a:pPr marL="681228" indent="-571500" algn="ctr">
              <a:buFont typeface="+mj-lt"/>
              <a:buAutoNum type="romanUcPeriod"/>
            </a:pPr>
            <a:r>
              <a:rPr lang="ru-RU" b="1" dirty="0" smtClean="0"/>
              <a:t>Условиям </a:t>
            </a:r>
            <a:r>
              <a:rPr lang="ru-RU" dirty="0" smtClean="0"/>
              <a:t>реализации Программы;</a:t>
            </a:r>
          </a:p>
          <a:p>
            <a:pPr marL="681228" indent="-571500" algn="ctr">
              <a:buFont typeface="+mj-lt"/>
              <a:buAutoNum type="romanUcPeriod"/>
            </a:pPr>
            <a:endParaRPr lang="ru-RU" b="1" dirty="0" smtClean="0"/>
          </a:p>
          <a:p>
            <a:pPr marL="681228" indent="-571500" algn="ctr">
              <a:buFont typeface="+mj-lt"/>
              <a:buAutoNum type="romanUcPeriod"/>
            </a:pPr>
            <a:r>
              <a:rPr lang="ru-RU" b="1" dirty="0" smtClean="0"/>
              <a:t>Результатам </a:t>
            </a:r>
            <a:r>
              <a:rPr lang="ru-RU" dirty="0" smtClean="0"/>
              <a:t>освоения Программы.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Ст.1п.8. Стандарт включает в себя требования к: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Autofit/>
          </a:bodyPr>
          <a:lstStyle/>
          <a:p>
            <a:r>
              <a:rPr lang="ru-RU" sz="1900" dirty="0" smtClean="0"/>
              <a:t>1) </a:t>
            </a:r>
            <a:r>
              <a:rPr lang="ru-RU" sz="1900" b="1" dirty="0" smtClean="0"/>
              <a:t>охраны и укрепления </a:t>
            </a:r>
            <a:r>
              <a:rPr lang="ru-RU" sz="1900" dirty="0" smtClean="0"/>
              <a:t>физического и </a:t>
            </a:r>
            <a:r>
              <a:rPr lang="ru-RU" sz="1900" b="1" dirty="0" smtClean="0"/>
              <a:t>психического здоровья детей</a:t>
            </a:r>
            <a:r>
              <a:rPr lang="ru-RU" sz="1900" dirty="0" smtClean="0"/>
              <a:t>, в том числе их эмоционального благополучия;</a:t>
            </a:r>
          </a:p>
          <a:p>
            <a:pPr>
              <a:buNone/>
            </a:pPr>
            <a:endParaRPr lang="ru-RU" sz="1900" dirty="0" smtClean="0"/>
          </a:p>
          <a:p>
            <a:r>
              <a:rPr lang="ru-RU" sz="1900" dirty="0" smtClean="0"/>
              <a:t>2) </a:t>
            </a:r>
            <a:r>
              <a:rPr lang="ru-RU" sz="1900" b="1" dirty="0" smtClean="0"/>
              <a:t>обеспечения равных возможностей </a:t>
            </a:r>
            <a:r>
              <a:rPr lang="ru-RU" sz="1900" dirty="0" smtClean="0"/>
              <a:t>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pPr>
              <a:buNone/>
            </a:pPr>
            <a:endParaRPr lang="ru-RU" sz="1900" dirty="0" smtClean="0"/>
          </a:p>
          <a:p>
            <a:r>
              <a:rPr lang="ru-RU" sz="1900" dirty="0" smtClean="0"/>
              <a:t>3) обеспечения преемственности целей, задач и содержания образования, реализуемых в рамках образовательных программ различных уровней (далее - </a:t>
            </a:r>
            <a:r>
              <a:rPr lang="ru-RU" sz="1900" b="1" dirty="0" smtClean="0"/>
              <a:t>преемственность основных образовательных программ дошкольного и начального общего образования</a:t>
            </a:r>
            <a:r>
              <a:rPr lang="ru-RU" sz="1900" dirty="0" smtClean="0"/>
              <a:t>);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С.1 п.6 . Стандарт направлен на решение следующих задач: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481328"/>
            <a:ext cx="8568952" cy="4827992"/>
          </a:xfrm>
        </p:spPr>
        <p:txBody>
          <a:bodyPr>
            <a:noAutofit/>
          </a:bodyPr>
          <a:lstStyle/>
          <a:p>
            <a:r>
              <a:rPr lang="ru-RU" sz="1900" dirty="0" smtClean="0"/>
              <a:t>4</a:t>
            </a:r>
            <a:r>
              <a:rPr lang="ru-RU" sz="1900" b="1" dirty="0" smtClean="0"/>
              <a:t>) создания благоприятных условий развития детей в соответствии с их возрастными и индивидуальными особенностями и склонностями</a:t>
            </a:r>
            <a:r>
              <a:rPr lang="ru-RU" sz="1900" dirty="0" smtClean="0"/>
              <a:t>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  <a:p>
            <a:pPr>
              <a:buNone/>
            </a:pPr>
            <a:endParaRPr lang="ru-RU" sz="1900" dirty="0" smtClean="0"/>
          </a:p>
          <a:p>
            <a:r>
              <a:rPr lang="ru-RU" sz="1900" dirty="0" smtClean="0"/>
              <a:t>5) объединения обучения и воспитания </a:t>
            </a:r>
            <a:r>
              <a:rPr lang="ru-RU" sz="1900" b="1" dirty="0" smtClean="0"/>
              <a:t>в целостный образовательный процесс на основе духовно-нравственных и </a:t>
            </a:r>
            <a:r>
              <a:rPr lang="ru-RU" sz="1900" b="1" dirty="0" err="1" smtClean="0"/>
              <a:t>социокультурных</a:t>
            </a:r>
            <a:r>
              <a:rPr lang="ru-RU" sz="1900" b="1" dirty="0" smtClean="0"/>
              <a:t> ценностей </a:t>
            </a:r>
            <a:r>
              <a:rPr lang="ru-RU" sz="1900" dirty="0" smtClean="0"/>
              <a:t>и принятых в обществе правил и норм поведения в интересах человека, семьи, общества;</a:t>
            </a:r>
          </a:p>
          <a:p>
            <a:pPr>
              <a:buNone/>
            </a:pPr>
            <a:endParaRPr lang="ru-RU" sz="1900" dirty="0" smtClean="0"/>
          </a:p>
          <a:p>
            <a:r>
              <a:rPr lang="ru-RU" sz="1900" dirty="0" smtClean="0"/>
              <a:t>6) </a:t>
            </a:r>
            <a:r>
              <a:rPr lang="ru-RU" sz="1900" b="1" dirty="0" smtClean="0"/>
              <a:t>формирования общей культуры личности детей</a:t>
            </a:r>
            <a:r>
              <a:rPr lang="ru-RU" sz="1900" dirty="0" smtClean="0"/>
              <a:t>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С.1 п.6 . Стандарт направлен на решение следующих задач: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340768"/>
            <a:ext cx="8748464" cy="504056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7) </a:t>
            </a:r>
            <a:r>
              <a:rPr lang="ru-RU" b="1" dirty="0" smtClean="0"/>
              <a:t>обеспечения вариативности и разнообразия содержания </a:t>
            </a:r>
            <a:r>
              <a:rPr lang="ru-RU" dirty="0" smtClean="0"/>
              <a:t>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</a:t>
            </a:r>
          </a:p>
          <a:p>
            <a:endParaRPr lang="ru-RU" dirty="0" smtClean="0"/>
          </a:p>
          <a:p>
            <a:r>
              <a:rPr lang="ru-RU" dirty="0" smtClean="0"/>
              <a:t>8) </a:t>
            </a:r>
            <a:r>
              <a:rPr lang="ru-RU" b="1" dirty="0" smtClean="0"/>
              <a:t>формирования </a:t>
            </a:r>
            <a:r>
              <a:rPr lang="ru-RU" b="1" dirty="0" err="1" smtClean="0"/>
              <a:t>социокультурной</a:t>
            </a:r>
            <a:r>
              <a:rPr lang="ru-RU" b="1" dirty="0" smtClean="0"/>
              <a:t> среды</a:t>
            </a:r>
            <a:r>
              <a:rPr lang="ru-RU" dirty="0" smtClean="0"/>
              <a:t>, соответствующей возрастным, индивидуальным, психологическим и физиологическим особенностям детей;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9) </a:t>
            </a:r>
            <a:r>
              <a:rPr lang="ru-RU" b="1" dirty="0" smtClean="0"/>
              <a:t>обеспечения психолого-педагогической поддержки семьи и повышения компетентности родителей </a:t>
            </a:r>
            <a:r>
              <a:rPr lang="ru-RU" dirty="0" smtClean="0"/>
              <a:t>(законных представителей) в вопросах развития и образования, охраны и укрепления здоровья детей.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С.1 п.6 . Стандарт направлен на решение следующих задач: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040560"/>
          </a:xfrm>
        </p:spPr>
        <p:txBody>
          <a:bodyPr>
            <a:normAutofit fontScale="62500" lnSpcReduction="20000"/>
          </a:bodyPr>
          <a:lstStyle/>
          <a:p>
            <a:r>
              <a:rPr lang="ru-RU" sz="3400" dirty="0" smtClean="0"/>
              <a:t>1)</a:t>
            </a:r>
            <a:r>
              <a:rPr lang="ru-RU" sz="3400" b="1" dirty="0" smtClean="0"/>
              <a:t>поддержка разнообразия детства</a:t>
            </a:r>
            <a:r>
              <a:rPr lang="ru-RU" sz="3400" dirty="0" smtClean="0"/>
              <a:t>; сохранение уникальности и </a:t>
            </a:r>
            <a:r>
              <a:rPr lang="ru-RU" sz="3400" dirty="0" err="1" smtClean="0"/>
              <a:t>самоценности</a:t>
            </a:r>
            <a:r>
              <a:rPr lang="ru-RU" sz="3400" dirty="0" smtClean="0"/>
              <a:t> детства как важного этапа в общем развитии человека, </a:t>
            </a:r>
            <a:r>
              <a:rPr lang="ru-RU" sz="3400" b="1" dirty="0" err="1" smtClean="0"/>
              <a:t>самоценность</a:t>
            </a:r>
            <a:r>
              <a:rPr lang="ru-RU" sz="3400" b="1" dirty="0" smtClean="0"/>
              <a:t> детства </a:t>
            </a:r>
            <a:r>
              <a:rPr lang="ru-RU" sz="3400" dirty="0" smtClean="0"/>
              <a:t>- понимание (рассмотрение) детства как периода жизни значимого самого по себе, без всяких условий; значимого тем, что происходит с ребенком сейчас, а не тем, что этот период есть период подготовки к следующему периоду;</a:t>
            </a:r>
          </a:p>
          <a:p>
            <a:r>
              <a:rPr lang="ru-RU" sz="3400" dirty="0" smtClean="0"/>
              <a:t>2) </a:t>
            </a:r>
            <a:r>
              <a:rPr lang="ru-RU" sz="3400" b="1" dirty="0" smtClean="0"/>
              <a:t>личностно-развивающий и гуманистический характер взаимодействия</a:t>
            </a:r>
            <a:r>
              <a:rPr lang="ru-RU" sz="3400" dirty="0" smtClean="0"/>
              <a:t> взрослых (родителей (законных представителей), педагогических и иных работников Организации) и детей;</a:t>
            </a:r>
          </a:p>
          <a:p>
            <a:r>
              <a:rPr lang="ru-RU" sz="3400" dirty="0" smtClean="0"/>
              <a:t>3</a:t>
            </a:r>
            <a:r>
              <a:rPr lang="ru-RU" sz="3400" b="1" dirty="0" smtClean="0"/>
              <a:t>) уважение личности ребенка</a:t>
            </a:r>
            <a:r>
              <a:rPr lang="ru-RU" sz="3400" dirty="0" smtClean="0"/>
              <a:t>;</a:t>
            </a:r>
          </a:p>
          <a:p>
            <a:r>
              <a:rPr lang="ru-RU" sz="3400" dirty="0" smtClean="0"/>
              <a:t>4) </a:t>
            </a:r>
            <a:r>
              <a:rPr lang="ru-RU" sz="3400" b="1" dirty="0" smtClean="0"/>
              <a:t>реализация Программы в формах, специфических для детей данной возрастной группы</a:t>
            </a:r>
            <a:r>
              <a:rPr lang="ru-RU" sz="3400" dirty="0" smtClean="0"/>
              <a:t>, прежде всего в форме игры, познавательной и исследовательской деятельности, в форме творческой активности, обеспечивающей художественно-эстетическое развитие ребенка.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Ст.1п.2 Принципы Стандарта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827992"/>
          </a:xfrm>
        </p:spPr>
        <p:txBody>
          <a:bodyPr>
            <a:noAutofit/>
          </a:bodyPr>
          <a:lstStyle/>
          <a:p>
            <a:r>
              <a:rPr lang="ru-RU" sz="1800" dirty="0" smtClean="0"/>
              <a:t>1) </a:t>
            </a:r>
            <a:r>
              <a:rPr lang="ru-RU" sz="1800" b="1" dirty="0" smtClean="0"/>
              <a:t>разработки Программы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2) </a:t>
            </a:r>
            <a:r>
              <a:rPr lang="ru-RU" sz="1800" b="1" dirty="0" smtClean="0"/>
              <a:t>разработки </a:t>
            </a:r>
            <a:r>
              <a:rPr lang="ru-RU" sz="1800" dirty="0" smtClean="0"/>
              <a:t>вариативных </a:t>
            </a:r>
            <a:r>
              <a:rPr lang="ru-RU" sz="1800" b="1" dirty="0" smtClean="0"/>
              <a:t>примерных </a:t>
            </a:r>
            <a:r>
              <a:rPr lang="ru-RU" sz="1800" dirty="0" smtClean="0"/>
              <a:t>образовательных </a:t>
            </a:r>
            <a:r>
              <a:rPr lang="ru-RU" sz="1800" b="1" dirty="0" smtClean="0"/>
              <a:t>программ </a:t>
            </a:r>
            <a:r>
              <a:rPr lang="ru-RU" sz="1800" dirty="0" smtClean="0"/>
              <a:t>дошкольного образования (далее - примерные программы);</a:t>
            </a:r>
          </a:p>
          <a:p>
            <a:r>
              <a:rPr lang="ru-RU" sz="1800" dirty="0" smtClean="0"/>
              <a:t>3) </a:t>
            </a:r>
            <a:r>
              <a:rPr lang="ru-RU" sz="1800" b="1" dirty="0" smtClean="0"/>
              <a:t>разработки нормативов финансового обеспечения </a:t>
            </a:r>
            <a:r>
              <a:rPr lang="ru-RU" sz="1800" dirty="0" smtClean="0"/>
              <a:t>реализации Программы и нормативных затрат на оказание государственной (муниципальной) услуги в сфере дошкольного образования;</a:t>
            </a:r>
          </a:p>
          <a:p>
            <a:r>
              <a:rPr lang="ru-RU" sz="1800" dirty="0" smtClean="0"/>
              <a:t>4) объективной </a:t>
            </a:r>
            <a:r>
              <a:rPr lang="ru-RU" sz="1800" b="1" dirty="0" smtClean="0"/>
              <a:t>оценки</a:t>
            </a:r>
            <a:r>
              <a:rPr lang="ru-RU" sz="1800" dirty="0" smtClean="0"/>
              <a:t> соответствия образовательной </a:t>
            </a:r>
            <a:r>
              <a:rPr lang="ru-RU" sz="1800" b="1" dirty="0" smtClean="0"/>
              <a:t>деятельности Организации</a:t>
            </a:r>
            <a:r>
              <a:rPr lang="ru-RU" sz="1800" dirty="0" smtClean="0"/>
              <a:t> требованиям Стандарта;</a:t>
            </a:r>
          </a:p>
          <a:p>
            <a:r>
              <a:rPr lang="ru-RU" sz="1800" dirty="0" smtClean="0"/>
              <a:t>5) формирования </a:t>
            </a:r>
            <a:r>
              <a:rPr lang="ru-RU" sz="1800" b="1" dirty="0" smtClean="0"/>
              <a:t>содержания профессионального образования и дополнительного </a:t>
            </a:r>
            <a:r>
              <a:rPr lang="ru-RU" sz="1800" dirty="0" smtClean="0"/>
              <a:t>профессионального образования педагогических работников, а также проведения их </a:t>
            </a:r>
            <a:r>
              <a:rPr lang="ru-RU" sz="1800" b="1" dirty="0" smtClean="0"/>
              <a:t>аттестации;</a:t>
            </a:r>
          </a:p>
          <a:p>
            <a:r>
              <a:rPr lang="ru-RU" sz="1800" dirty="0" smtClean="0"/>
              <a:t>6) оказания </a:t>
            </a:r>
            <a:r>
              <a:rPr lang="ru-RU" sz="1800" b="1" dirty="0" smtClean="0"/>
              <a:t>помощи родителям </a:t>
            </a:r>
            <a:r>
              <a:rPr lang="ru-RU" sz="1800" dirty="0" smtClean="0"/>
              <a:t>(законным представителям) в воспитании детей, охране и укреплении их физического и психического здоровья, в развитии индивидуальных способностей и необходимой коррекции нарушений их развития.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Ст.1 п.7. Стандарт является основой для: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Ст.2.п.1.) </a:t>
            </a:r>
            <a:r>
              <a:rPr lang="ru-RU" b="1" dirty="0" smtClean="0"/>
              <a:t>Программа определяет </a:t>
            </a:r>
            <a:r>
              <a:rPr lang="ru-RU" dirty="0" smtClean="0"/>
              <a:t>содержание и организацию образовательной деятельности на уровне дошкольного образования.</a:t>
            </a:r>
          </a:p>
          <a:p>
            <a:r>
              <a:rPr lang="ru-RU" b="1" dirty="0" smtClean="0"/>
              <a:t>Программа обеспечивает </a:t>
            </a:r>
            <a:r>
              <a:rPr lang="ru-RU" dirty="0" smtClean="0"/>
              <a:t>развитие личности детей дошкольного возраста в различных видах общения и деятельности с учетом их возрастных, индивидуальных психологических и физиологических особенностей и должна быть направлена на решение задач, указанных в </a:t>
            </a:r>
            <a:r>
              <a:rPr lang="ru-RU" u="sng" dirty="0" smtClean="0">
                <a:hlinkClick r:id="rId2" action="ppaction://hlinksldjump" tooltip="Ссылка на текущий документ"/>
              </a:rPr>
              <a:t>пункте 1.6</a:t>
            </a:r>
            <a:r>
              <a:rPr lang="ru-RU" dirty="0" smtClean="0">
                <a:hlinkClick r:id="rId2" action="ppaction://hlinksldjump" tooltip="Ссылка на текущий документ"/>
              </a:rPr>
              <a:t> </a:t>
            </a:r>
            <a:r>
              <a:rPr lang="ru-RU" dirty="0" smtClean="0"/>
              <a:t>Стандарта.</a:t>
            </a:r>
          </a:p>
          <a:p>
            <a:pPr>
              <a:buNone/>
            </a:pPr>
            <a:r>
              <a:rPr lang="ru-RU" dirty="0" smtClean="0"/>
              <a:t>Ст.2.п.5.) Программа </a:t>
            </a:r>
            <a:r>
              <a:rPr lang="ru-RU" b="1" dirty="0" smtClean="0"/>
              <a:t>разрабатывается</a:t>
            </a:r>
            <a:r>
              <a:rPr lang="ru-RU" dirty="0" smtClean="0"/>
              <a:t> и утверждается </a:t>
            </a:r>
            <a:r>
              <a:rPr lang="ru-RU" b="1" dirty="0" smtClean="0"/>
              <a:t>Организацией самостоятельно</a:t>
            </a:r>
            <a:r>
              <a:rPr lang="ru-RU" dirty="0" smtClean="0"/>
              <a:t> в соответствии с настоящим Стандартом и </a:t>
            </a:r>
            <a:r>
              <a:rPr lang="ru-RU" b="1" dirty="0" smtClean="0"/>
              <a:t>с учетом Примерных</a:t>
            </a:r>
            <a:r>
              <a:rPr lang="ru-RU" dirty="0" smtClean="0"/>
              <a:t> программ.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>I. </a:t>
            </a:r>
            <a:r>
              <a:rPr lang="ru-RU" sz="2700" dirty="0" smtClean="0"/>
              <a:t>Ст.2 ТРЕБОВАНИЯ К СТРУКТУРЕ ОБРАЗОВАТЕЛЬНОЙ ПРОГРАММЫ ДОШКОЛЬНОГО ОБРАЗОВАНИЯ И ЕЕ ОБЪЕМУ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5602634"/>
          </a:xfrm>
        </p:spPr>
        <p:txBody>
          <a:bodyPr>
            <a:noAutofit/>
          </a:bodyPr>
          <a:lstStyle/>
          <a:p>
            <a:r>
              <a:rPr lang="ru-RU" sz="3200" dirty="0" smtClean="0"/>
              <a:t>Ст.2.п 6. Содержание Программы должно обеспечивать развитие личности, мотивации и способностей детей </a:t>
            </a:r>
            <a:r>
              <a:rPr lang="ru-RU" sz="3200" u="sng" dirty="0" smtClean="0"/>
              <a:t>в различных видах деятельности</a:t>
            </a:r>
            <a:r>
              <a:rPr lang="ru-RU" sz="3200" dirty="0" smtClean="0"/>
              <a:t> и охватывать следующие структурные единицы, представляющие определенные направления развития и образования детей (далее - </a:t>
            </a:r>
            <a:r>
              <a:rPr lang="ru-RU" sz="3200" u="sng" dirty="0" smtClean="0"/>
              <a:t>образовательные области</a:t>
            </a:r>
            <a:r>
              <a:rPr lang="ru-RU" sz="3200" dirty="0" smtClean="0"/>
              <a:t>)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600" dirty="0" smtClean="0"/>
              <a:t>Федеральный закон устанавливает правовые, организационные и экономические основы образования в Российской Федерации, основные принципы государственной политики Российской Федерации в сфере образования, общие правила функционирования системы образования и осуществления образовательной деятельности, определяет правовое положение участников отношений в сфере образования.</a:t>
            </a:r>
            <a:endParaRPr lang="ru-RU" sz="26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dirty="0" smtClean="0">
                <a:solidFill>
                  <a:srgbClr val="2C30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ФЕДЕРАЛЬНЫЙ ЗАКОН </a:t>
            </a:r>
            <a:br>
              <a:rPr lang="ru-RU" sz="2800" dirty="0" smtClean="0">
                <a:solidFill>
                  <a:srgbClr val="2C30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</a:br>
            <a:r>
              <a:rPr lang="ru-RU" sz="2800" dirty="0" smtClean="0">
                <a:solidFill>
                  <a:srgbClr val="A950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«ОБ ОБРАЗОВАНИИ В РОССИЙСКОЙ ФЕДЕРАЦИИ»</a:t>
            </a:r>
            <a:r>
              <a:rPr lang="ru-RU" sz="2800" dirty="0" smtClean="0"/>
              <a:t> от 29.12.2012 № 273-ФЗ 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467544" y="260648"/>
          <a:ext cx="8280920" cy="6912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Ст.2.п.7.) Конкретное содержание указанных образовательных областей зависит от возрастных и индивидуальных особенностей детей, определяется целями и задачами Программы и </a:t>
            </a:r>
            <a:r>
              <a:rPr lang="ru-RU" b="1" dirty="0" smtClean="0"/>
              <a:t>может реализовываться в различных видах деятельности</a:t>
            </a:r>
            <a:r>
              <a:rPr lang="ru-RU" dirty="0" smtClean="0"/>
              <a:t> (</a:t>
            </a:r>
            <a:r>
              <a:rPr lang="ru-RU" i="1" dirty="0" smtClean="0"/>
              <a:t>общении, игре, познавательно-исследовательской деятельности</a:t>
            </a:r>
            <a:r>
              <a:rPr lang="ru-RU" dirty="0" smtClean="0"/>
              <a:t> - как сквозных механизмах развития ребенка)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Содержание Программы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Ст.2.п.9.) Программа состоит из </a:t>
            </a:r>
            <a:r>
              <a:rPr lang="ru-RU" b="1" dirty="0" smtClean="0"/>
              <a:t>обязательной части</a:t>
            </a:r>
            <a:r>
              <a:rPr lang="ru-RU" dirty="0" smtClean="0"/>
              <a:t> и </a:t>
            </a:r>
            <a:r>
              <a:rPr lang="ru-RU" b="1" dirty="0" smtClean="0"/>
              <a:t>части, формируемой участниками</a:t>
            </a:r>
            <a:r>
              <a:rPr lang="ru-RU" dirty="0" smtClean="0"/>
              <a:t> образовательных отношений. Обе части </a:t>
            </a:r>
            <a:r>
              <a:rPr lang="ru-RU" b="1" dirty="0" smtClean="0"/>
              <a:t>являются</a:t>
            </a:r>
            <a:r>
              <a:rPr lang="ru-RU" dirty="0" smtClean="0"/>
              <a:t> взаимодополняющими и </a:t>
            </a:r>
            <a:r>
              <a:rPr lang="ru-RU" b="1" dirty="0" smtClean="0"/>
              <a:t>необходимыми</a:t>
            </a:r>
            <a:r>
              <a:rPr lang="ru-RU" dirty="0" smtClean="0"/>
              <a:t> с точки зрения реализации требований Стандарта.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Программы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178620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820472" cy="922114"/>
          </a:xfrm>
        </p:spPr>
        <p:txBody>
          <a:bodyPr>
            <a:noAutofit/>
          </a:bodyPr>
          <a:lstStyle/>
          <a:p>
            <a:r>
              <a:rPr lang="ru-RU" sz="2000" dirty="0" smtClean="0"/>
              <a:t>Ст.2.п.11 . Программа включает три основных раздела, в каждом из которых отражается обязательная часть и часть, формируемая участниками образовательных отношений: </a:t>
            </a: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1397000"/>
          <a:ext cx="8424936" cy="508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3600400"/>
                <a:gridCol w="2016224"/>
                <a:gridCol w="936104"/>
              </a:tblGrid>
              <a:tr h="879872">
                <a:tc>
                  <a:txBody>
                    <a:bodyPr/>
                    <a:lstStyle/>
                    <a:p>
                      <a:pPr lvl="0" algn="ctr"/>
                      <a:r>
                        <a:rPr lang="ru-RU" sz="1600" b="1" dirty="0" smtClean="0">
                          <a:solidFill>
                            <a:srgbClr val="FFFF00"/>
                          </a:solidFill>
                        </a:rPr>
                        <a:t>1. </a:t>
                      </a:r>
                    </a:p>
                    <a:p>
                      <a:pPr lvl="0" algn="ctr"/>
                      <a:r>
                        <a:rPr lang="ru-RU" sz="1600" b="1" dirty="0" smtClean="0">
                          <a:solidFill>
                            <a:srgbClr val="FFFF00"/>
                          </a:solidFill>
                        </a:rPr>
                        <a:t>Целевой раздел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FF00"/>
                          </a:solidFill>
                        </a:rPr>
                        <a:t>2.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FF00"/>
                          </a:solidFill>
                        </a:rPr>
                        <a:t>Содержательный раздел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FF00"/>
                          </a:solidFill>
                        </a:rPr>
                        <a:t>3. Организационный раздел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FF00"/>
                          </a:solidFill>
                        </a:rPr>
                        <a:t>4. Доп. раздел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§"/>
                      </a:pPr>
                      <a:r>
                        <a:rPr lang="ru-RU" sz="1800" b="1" dirty="0" smtClean="0"/>
                        <a:t> </a:t>
                      </a:r>
                      <a:r>
                        <a:rPr lang="ru-RU" sz="1800" b="1" dirty="0" err="1" smtClean="0"/>
                        <a:t>Пояснитель-ная</a:t>
                      </a:r>
                      <a:r>
                        <a:rPr lang="ru-RU" sz="1800" b="1" dirty="0" smtClean="0"/>
                        <a:t> записка:</a:t>
                      </a:r>
                    </a:p>
                    <a:p>
                      <a:pPr lvl="0"/>
                      <a:r>
                        <a:rPr lang="ru-RU" sz="1600" dirty="0" smtClean="0"/>
                        <a:t>- </a:t>
                      </a:r>
                      <a:r>
                        <a:rPr lang="ru-RU" sz="1800" dirty="0" smtClean="0"/>
                        <a:t>Цели и задачи реализации Программы</a:t>
                      </a:r>
                    </a:p>
                    <a:p>
                      <a:pPr lvl="0"/>
                      <a:r>
                        <a:rPr lang="ru-RU" sz="1800" dirty="0" smtClean="0"/>
                        <a:t>-принципы и подходы к реализации Программы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b="1" dirty="0" smtClean="0"/>
                        <a:t>Планируемые результаты освоения Программы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 Описание </a:t>
                      </a:r>
                      <a:r>
                        <a:rPr lang="ru-RU" sz="1600" b="1" dirty="0" smtClean="0"/>
                        <a:t>обр. </a:t>
                      </a:r>
                      <a:r>
                        <a:rPr lang="ru-RU" sz="1600" b="1" dirty="0" err="1" smtClean="0"/>
                        <a:t>деят</a:t>
                      </a:r>
                      <a:r>
                        <a:rPr lang="ru-RU" sz="1600" b="1" dirty="0" smtClean="0"/>
                        <a:t>. в соотв. с 5 </a:t>
                      </a:r>
                      <a:r>
                        <a:rPr lang="ru-RU" sz="1600" b="1" dirty="0" err="1" smtClean="0"/>
                        <a:t>образоват</a:t>
                      </a:r>
                      <a:r>
                        <a:rPr lang="ru-RU" sz="1600" b="1" dirty="0" smtClean="0"/>
                        <a:t>. областями</a:t>
                      </a:r>
                      <a:r>
                        <a:rPr lang="ru-RU" sz="1600" dirty="0" smtClean="0"/>
                        <a:t>, с учетом </a:t>
                      </a:r>
                      <a:r>
                        <a:rPr lang="ru-RU" sz="1600" dirty="0" err="1" smtClean="0"/>
                        <a:t>исп-мых</a:t>
                      </a:r>
                      <a:r>
                        <a:rPr lang="ru-RU" sz="1600" dirty="0" smtClean="0"/>
                        <a:t> вариативных примерных ООП ДО и метод. пособий;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 Описание </a:t>
                      </a:r>
                      <a:r>
                        <a:rPr lang="ru-RU" sz="1600" b="1" dirty="0" smtClean="0"/>
                        <a:t>вариативных форм, способов, методов и средств реализации</a:t>
                      </a:r>
                      <a:r>
                        <a:rPr lang="ru-RU" sz="1600" dirty="0" smtClean="0"/>
                        <a:t> Программы с учетом </a:t>
                      </a:r>
                      <a:r>
                        <a:rPr lang="ru-RU" sz="1600" dirty="0" err="1" smtClean="0"/>
                        <a:t>возр</a:t>
                      </a:r>
                      <a:r>
                        <a:rPr lang="ru-RU" sz="1600" dirty="0" smtClean="0"/>
                        <a:t>. и инд. особенностей </a:t>
                      </a:r>
                      <a:r>
                        <a:rPr lang="ru-RU" sz="1600" dirty="0" err="1" smtClean="0"/>
                        <a:t>восп</a:t>
                      </a:r>
                      <a:r>
                        <a:rPr lang="ru-RU" sz="1600" dirty="0" smtClean="0"/>
                        <a:t>., специфики их обр. потребностей и интересов;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 Описание </a:t>
                      </a:r>
                      <a:r>
                        <a:rPr lang="ru-RU" sz="1600" b="1" dirty="0" smtClean="0"/>
                        <a:t>обр. </a:t>
                      </a:r>
                      <a:r>
                        <a:rPr lang="ru-RU" sz="1600" b="1" dirty="0" err="1" smtClean="0"/>
                        <a:t>деят</a:t>
                      </a:r>
                      <a:r>
                        <a:rPr lang="ru-RU" sz="1600" b="1" dirty="0" smtClean="0"/>
                        <a:t>. по проф. коррекции нарушений </a:t>
                      </a:r>
                      <a:r>
                        <a:rPr lang="ru-RU" sz="1600" dirty="0" smtClean="0"/>
                        <a:t>развития детей и/или инклюзивного обр. в случае, если планируется ее освоение детьми с ОВЗ.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Описание 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материально-технического </a:t>
                      </a:r>
                      <a:r>
                        <a:rPr kumimoji="0"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Программы, обеспеченности метод. материалами и ср.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и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Распорядок и/или режим дня,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Особенности </a:t>
                      </a:r>
                      <a:r>
                        <a:rPr kumimoji="0"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традиц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событий, </a:t>
                      </a:r>
                      <a:r>
                        <a:rPr kumimoji="0"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празд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Описание 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развив.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предметно-пространственной 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среды.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Крат-кая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презентация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Прог-раммы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…</a:t>
            </a:r>
            <a:r>
              <a:rPr lang="ru-RU" b="1" dirty="0" smtClean="0"/>
              <a:t>обязательная часть </a:t>
            </a:r>
            <a:r>
              <a:rPr lang="ru-RU" dirty="0" smtClean="0"/>
              <a:t>Программы </a:t>
            </a:r>
            <a:r>
              <a:rPr lang="ru-RU" b="1" dirty="0" smtClean="0"/>
              <a:t>соответствует примерной программе</a:t>
            </a:r>
            <a:r>
              <a:rPr lang="ru-RU" dirty="0" smtClean="0"/>
              <a:t>, она </a:t>
            </a:r>
            <a:r>
              <a:rPr lang="ru-RU" b="1" dirty="0" smtClean="0"/>
              <a:t>оформляется в виде ссылки</a:t>
            </a:r>
            <a:r>
              <a:rPr lang="ru-RU" dirty="0" smtClean="0"/>
              <a:t> на соответствующую примерную программу. </a:t>
            </a:r>
          </a:p>
          <a:p>
            <a:r>
              <a:rPr lang="ru-RU" dirty="0" smtClean="0"/>
              <a:t>Обязательная часть должна быть представлена </a:t>
            </a:r>
            <a:r>
              <a:rPr lang="ru-RU" b="1" dirty="0" smtClean="0"/>
              <a:t>развернуто</a:t>
            </a:r>
            <a:r>
              <a:rPr lang="ru-RU" dirty="0" smtClean="0"/>
              <a:t> в соответствии с </a:t>
            </a:r>
            <a:r>
              <a:rPr lang="ru-RU" u="sng" dirty="0" smtClean="0">
                <a:hlinkClick r:id="rId2" tooltip="Ссылка на текущий документ"/>
              </a:rPr>
              <a:t>пунктом 2.11</a:t>
            </a:r>
            <a:r>
              <a:rPr lang="ru-RU" dirty="0" smtClean="0"/>
              <a:t> Стандарта, в случае </a:t>
            </a:r>
            <a:r>
              <a:rPr lang="ru-RU" b="1" dirty="0" smtClean="0"/>
              <a:t>если она </a:t>
            </a:r>
            <a:r>
              <a:rPr lang="ru-RU" b="1" u="sng" dirty="0" smtClean="0"/>
              <a:t>не соответствует </a:t>
            </a:r>
            <a:r>
              <a:rPr lang="ru-RU" b="1" dirty="0" smtClean="0"/>
              <a:t>одной из примерных программ.</a:t>
            </a:r>
          </a:p>
          <a:p>
            <a:r>
              <a:rPr lang="ru-RU" b="1" dirty="0" smtClean="0"/>
              <a:t>Часть</a:t>
            </a:r>
            <a:r>
              <a:rPr lang="ru-RU" dirty="0" smtClean="0"/>
              <a:t> Программы, </a:t>
            </a:r>
            <a:r>
              <a:rPr lang="ru-RU" b="1" dirty="0" smtClean="0"/>
              <a:t>формируемая участниками </a:t>
            </a:r>
            <a:r>
              <a:rPr lang="ru-RU" dirty="0" smtClean="0"/>
              <a:t>образовательных отношений, может быть представлена </a:t>
            </a:r>
            <a:r>
              <a:rPr lang="ru-RU" b="1" dirty="0" smtClean="0"/>
              <a:t>в виде ссылок на соответствующую методическую литературу</a:t>
            </a:r>
            <a:r>
              <a:rPr lang="ru-RU" dirty="0" smtClean="0"/>
              <a:t>, позволяющую ознакомиться с содержанием выбранных участниками образовательных отношений парциальных программ, методик, форм организации образовательной работы.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Ст.2 п.2 В случае если …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требования к психолого-педагогическим у.,</a:t>
            </a:r>
          </a:p>
          <a:p>
            <a:r>
              <a:rPr lang="ru-RU" dirty="0" smtClean="0"/>
              <a:t>требования к кадровым у., </a:t>
            </a:r>
          </a:p>
          <a:p>
            <a:r>
              <a:rPr lang="ru-RU" dirty="0" smtClean="0"/>
              <a:t>требования к материально-техническим у.,</a:t>
            </a:r>
          </a:p>
          <a:p>
            <a:r>
              <a:rPr lang="ru-RU" dirty="0" smtClean="0"/>
              <a:t>требования к финансовым у.</a:t>
            </a:r>
          </a:p>
          <a:p>
            <a:r>
              <a:rPr lang="ru-RU" dirty="0" smtClean="0"/>
              <a:t>требования к развивающей предметно-пространственной среде.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II. Ст.3. ТРЕБОВАНИЯ К УСЛОВИЯМ РЕАЛИЗАЦИИ ОСНОВНОЙ ОБРАЗОВАТЕЛЬНОЙ ПРОГРАММЫ ДОШКОЛЬНОГО ОБРАЗОВАНИЯ ВКЛЮЧАЕТ: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730419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1) обеспечение эмоционального благополучия;</a:t>
            </a:r>
          </a:p>
          <a:p>
            <a:r>
              <a:rPr lang="ru-RU" dirty="0" smtClean="0"/>
              <a:t>2) поддержку индивидуальности и инициативы детей;</a:t>
            </a:r>
          </a:p>
          <a:p>
            <a:r>
              <a:rPr lang="ru-RU" dirty="0" smtClean="0"/>
              <a:t>3) установление правил взаимодействия в разных ситуациях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Педагогические работники, реализующие Программу, должны </a:t>
            </a:r>
            <a:r>
              <a:rPr lang="ru-RU" sz="2700" u="sng" dirty="0" smtClean="0"/>
              <a:t>обладать основными компетенциями</a:t>
            </a:r>
            <a:r>
              <a:rPr lang="ru-RU" sz="2700" dirty="0" smtClean="0"/>
              <a:t>, необходимыми для создания условия развития детей, обозначенными в </a:t>
            </a:r>
            <a:r>
              <a:rPr lang="ru-RU" sz="2700" u="sng" dirty="0" smtClean="0">
                <a:hlinkClick r:id="rId2" tooltip="Ссылка на текущий документ"/>
              </a:rPr>
              <a:t>п. 3.2.5</a:t>
            </a:r>
            <a:r>
              <a:rPr lang="ru-RU" sz="2700" dirty="0" smtClean="0"/>
              <a:t> настоящего Стандарта.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76872"/>
            <a:ext cx="8435280" cy="42484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4) </a:t>
            </a:r>
            <a:r>
              <a:rPr lang="ru-RU" b="1" dirty="0" smtClean="0"/>
              <a:t>построение вариативного развивающего образования</a:t>
            </a:r>
            <a:r>
              <a:rPr lang="ru-RU" dirty="0" smtClean="0"/>
              <a:t>, ориентированного на уровень развития, проявляющийся у ребенка в совместной деятельности со взрослым и более опытными сверстниками, но не актуализирующийся в его индивидуальной деятельности (далее - зона ближайшего развития каждого ребенка)</a:t>
            </a:r>
          </a:p>
          <a:p>
            <a:endParaRPr lang="ru-RU" dirty="0" smtClean="0"/>
          </a:p>
          <a:p>
            <a:r>
              <a:rPr lang="ru-RU" dirty="0" smtClean="0"/>
              <a:t>5) </a:t>
            </a:r>
            <a:r>
              <a:rPr lang="ru-RU" b="1" dirty="0" smtClean="0"/>
              <a:t>взаимодействие с родителями </a:t>
            </a:r>
            <a:r>
              <a:rPr lang="ru-RU" dirty="0" smtClean="0"/>
              <a:t>(законными представителями) по вопросам образования ребенка, непосредственного вовлечения их в образовательную деятельность, в том числе посредством создания образовательных проектов совместно с семьей на основе выявления потребностей и поддержки образовательных инициатив семьи.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Педагогические работники, реализующие Программу, должны </a:t>
            </a:r>
            <a:r>
              <a:rPr lang="ru-RU" sz="2700" u="sng" dirty="0" smtClean="0"/>
              <a:t>обладать основными компетенциями</a:t>
            </a:r>
            <a:r>
              <a:rPr lang="ru-RU" sz="2700" dirty="0" smtClean="0"/>
              <a:t>, необходимыми для создания условия развития детей, обозначенными в </a:t>
            </a:r>
            <a:r>
              <a:rPr lang="ru-RU" sz="2700" u="sng" dirty="0" smtClean="0">
                <a:hlinkClick r:id="rId2" tooltip="Ссылка на текущий документ"/>
              </a:rPr>
              <a:t>п. 3.2.5</a:t>
            </a:r>
            <a:r>
              <a:rPr lang="ru-RU" sz="2700" dirty="0" smtClean="0"/>
              <a:t> настоящего Стандарта.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200" dirty="0" smtClean="0"/>
          </a:p>
          <a:p>
            <a:r>
              <a:rPr lang="ru-RU" sz="3200" dirty="0" smtClean="0"/>
              <a:t>содержательно-насыщенной,</a:t>
            </a:r>
          </a:p>
          <a:p>
            <a:r>
              <a:rPr lang="ru-RU" sz="3200" dirty="0" smtClean="0"/>
              <a:t>трансформируемой, </a:t>
            </a:r>
          </a:p>
          <a:p>
            <a:r>
              <a:rPr lang="ru-RU" sz="3200" dirty="0" smtClean="0"/>
              <a:t>полифункциональной, </a:t>
            </a:r>
          </a:p>
          <a:p>
            <a:r>
              <a:rPr lang="ru-RU" sz="3200" dirty="0" smtClean="0"/>
              <a:t>вариативной, </a:t>
            </a:r>
          </a:p>
          <a:p>
            <a:r>
              <a:rPr lang="ru-RU" sz="3200" dirty="0" smtClean="0"/>
              <a:t>Доступной </a:t>
            </a:r>
          </a:p>
          <a:p>
            <a:r>
              <a:rPr lang="ru-RU" sz="3200" dirty="0" smtClean="0"/>
              <a:t>безопасной.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Ст.3 п.3.4. Предметно-пространственная среда должна быть:</a:t>
            </a:r>
            <a:endParaRPr lang="ru-RU" sz="3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Ст.3 п.1.)</a:t>
            </a:r>
            <a:r>
              <a:rPr lang="ru-RU" b="1" dirty="0" smtClean="0"/>
              <a:t>Условия </a:t>
            </a:r>
            <a:r>
              <a:rPr lang="ru-RU" dirty="0" smtClean="0"/>
              <a:t>реализации Программы </a:t>
            </a:r>
            <a:r>
              <a:rPr lang="ru-RU" b="1" dirty="0" smtClean="0"/>
              <a:t>должны обеспечивать</a:t>
            </a:r>
            <a:r>
              <a:rPr lang="ru-RU" dirty="0" smtClean="0"/>
              <a:t> полноценное развитие личности детей во всех основных образовательных областях … на фоне их эмоционального благополучия и положительного отношения к миру, к себе и к другим людям.</a:t>
            </a:r>
          </a:p>
          <a:p>
            <a:pPr>
              <a:buNone/>
            </a:pPr>
            <a:r>
              <a:rPr lang="ru-RU" dirty="0" smtClean="0"/>
              <a:t>Ст.3 п.2.3. )При реализации Программы </a:t>
            </a:r>
            <a:r>
              <a:rPr lang="ru-RU" b="1" dirty="0" smtClean="0"/>
              <a:t>может проводиться оценка </a:t>
            </a:r>
            <a:r>
              <a:rPr lang="ru-RU" dirty="0" smtClean="0"/>
              <a:t>индивидуального развития детей. Такая оценка производится педагогическим работником </a:t>
            </a:r>
            <a:r>
              <a:rPr lang="ru-RU" b="1" dirty="0" smtClean="0"/>
              <a:t>в рамках педагогической диагностики </a:t>
            </a:r>
            <a:r>
              <a:rPr lang="ru-RU" dirty="0" smtClean="0"/>
              <a:t>(оценки индивидуального развития детей дошкольного возраста, связанной с оценкой эффективности педагогических действий и лежащей в основе их дальнейшего планирования).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ТРЕБОВАНИЯ К УСЛОВИЯМ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Образовательное пространство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338" name="AutoShape 11"/>
          <p:cNvSpPr>
            <a:spLocks noChangeArrowheads="1"/>
          </p:cNvSpPr>
          <p:nvPr/>
        </p:nvSpPr>
        <p:spPr bwMode="auto">
          <a:xfrm>
            <a:off x="357188" y="3214688"/>
            <a:ext cx="2262187" cy="914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Образовательная программа</a:t>
            </a:r>
            <a:endParaRPr lang="ru-RU" sz="20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339" name="AutoShape 10"/>
          <p:cNvSpPr>
            <a:spLocks noChangeArrowheads="1"/>
          </p:cNvSpPr>
          <p:nvPr/>
        </p:nvSpPr>
        <p:spPr bwMode="auto">
          <a:xfrm>
            <a:off x="3071813" y="3143250"/>
            <a:ext cx="2286000" cy="914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Образовательная организация</a:t>
            </a:r>
            <a:endParaRPr lang="ru-RU" sz="20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340" name="AutoShape 9"/>
          <p:cNvSpPr>
            <a:spLocks noChangeArrowheads="1"/>
          </p:cNvSpPr>
          <p:nvPr/>
        </p:nvSpPr>
        <p:spPr bwMode="auto">
          <a:xfrm>
            <a:off x="5786438" y="3143250"/>
            <a:ext cx="2571750" cy="914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000" b="1">
                <a:latin typeface="Calibri" pitchFamily="34" charset="0"/>
                <a:cs typeface="Times New Roman" pitchFamily="18" charset="0"/>
              </a:rPr>
              <a:t>Образовательные отношения</a:t>
            </a:r>
            <a:endParaRPr lang="ru-RU" sz="2000">
              <a:cs typeface="Times New Roman" pitchFamily="18" charset="0"/>
            </a:endParaRPr>
          </a:p>
        </p:txBody>
      </p:sp>
      <p:sp>
        <p:nvSpPr>
          <p:cNvPr id="14341" name="Oval 8"/>
          <p:cNvSpPr>
            <a:spLocks noChangeArrowheads="1"/>
          </p:cNvSpPr>
          <p:nvPr/>
        </p:nvSpPr>
        <p:spPr bwMode="auto">
          <a:xfrm>
            <a:off x="2357438" y="1785938"/>
            <a:ext cx="3714750" cy="1117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Регламентация образовательной деятельности</a:t>
            </a:r>
            <a:endParaRPr lang="ru-RU" sz="20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342" name="Oval 7"/>
          <p:cNvSpPr>
            <a:spLocks noChangeArrowheads="1"/>
          </p:cNvSpPr>
          <p:nvPr/>
        </p:nvSpPr>
        <p:spPr bwMode="auto">
          <a:xfrm>
            <a:off x="2357438" y="4357688"/>
            <a:ext cx="3929062" cy="1143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Система управления качеством</a:t>
            </a:r>
            <a:endParaRPr lang="ru-RU" sz="2000"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образования</a:t>
            </a:r>
            <a:endParaRPr lang="ru-RU" sz="20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343" name="AutoShape 6"/>
          <p:cNvSpPr>
            <a:spLocks noChangeArrowheads="1"/>
          </p:cNvSpPr>
          <p:nvPr/>
        </p:nvSpPr>
        <p:spPr bwMode="auto">
          <a:xfrm>
            <a:off x="2643188" y="3357563"/>
            <a:ext cx="428625" cy="485775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AutoShape 5"/>
          <p:cNvSpPr>
            <a:spLocks noChangeArrowheads="1"/>
          </p:cNvSpPr>
          <p:nvPr/>
        </p:nvSpPr>
        <p:spPr bwMode="auto">
          <a:xfrm>
            <a:off x="5357813" y="3357563"/>
            <a:ext cx="428625" cy="485775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AutoShape 4"/>
          <p:cNvSpPr>
            <a:spLocks noChangeArrowheads="1"/>
          </p:cNvSpPr>
          <p:nvPr/>
        </p:nvSpPr>
        <p:spPr bwMode="auto">
          <a:xfrm>
            <a:off x="971550" y="2205038"/>
            <a:ext cx="873125" cy="1071562"/>
          </a:xfrm>
          <a:prstGeom prst="curvedRightArrow">
            <a:avLst>
              <a:gd name="adj1" fmla="val 41574"/>
              <a:gd name="adj2" fmla="val 83210"/>
              <a:gd name="adj3" fmla="val 7423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AutoShape 3"/>
          <p:cNvSpPr>
            <a:spLocks noChangeArrowheads="1"/>
          </p:cNvSpPr>
          <p:nvPr/>
        </p:nvSpPr>
        <p:spPr bwMode="auto">
          <a:xfrm rot="10800000">
            <a:off x="6659563" y="3933825"/>
            <a:ext cx="925512" cy="1123950"/>
          </a:xfrm>
          <a:prstGeom prst="curvedRightArrow">
            <a:avLst>
              <a:gd name="adj1" fmla="val 41582"/>
              <a:gd name="adj2" fmla="val 83232"/>
              <a:gd name="adj3" fmla="val 7423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endParaRPr lang="en-US"/>
          </a:p>
        </p:txBody>
      </p:sp>
      <p:sp>
        <p:nvSpPr>
          <p:cNvPr id="14347" name="AutoShape 2"/>
          <p:cNvSpPr>
            <a:spLocks noChangeArrowheads="1"/>
          </p:cNvSpPr>
          <p:nvPr/>
        </p:nvSpPr>
        <p:spPr bwMode="auto">
          <a:xfrm>
            <a:off x="6588125" y="2205038"/>
            <a:ext cx="928688" cy="928687"/>
          </a:xfrm>
          <a:prstGeom prst="curvedLeftArrow">
            <a:avLst>
              <a:gd name="adj1" fmla="val 44537"/>
              <a:gd name="adj2" fmla="val 94935"/>
              <a:gd name="adj3" fmla="val 6773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AutoShape 1"/>
          <p:cNvSpPr>
            <a:spLocks noChangeArrowheads="1"/>
          </p:cNvSpPr>
          <p:nvPr/>
        </p:nvSpPr>
        <p:spPr bwMode="auto">
          <a:xfrm rot="10800000">
            <a:off x="1539875" y="4029075"/>
            <a:ext cx="800100" cy="1081088"/>
          </a:xfrm>
          <a:prstGeom prst="curvedLeftArrow">
            <a:avLst>
              <a:gd name="adj1" fmla="val 44539"/>
              <a:gd name="adj2" fmla="val 95334"/>
              <a:gd name="adj3" fmla="val 6773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endParaRPr lang="en-US"/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1) </a:t>
            </a:r>
            <a:r>
              <a:rPr lang="ru-RU" b="1" dirty="0" smtClean="0"/>
              <a:t>индивидуализации образования </a:t>
            </a:r>
            <a:r>
              <a:rPr lang="ru-RU" dirty="0" smtClean="0"/>
              <a:t>(в том числе поддержки ребенка, построения его образовательной траектории или профессиональной коррекции особенностей его развития);</a:t>
            </a:r>
          </a:p>
          <a:p>
            <a:r>
              <a:rPr lang="ru-RU" dirty="0" smtClean="0"/>
              <a:t>2) </a:t>
            </a:r>
            <a:r>
              <a:rPr lang="ru-RU" b="1" dirty="0" smtClean="0"/>
              <a:t>оптимизации работы</a:t>
            </a:r>
            <a:r>
              <a:rPr lang="ru-RU" dirty="0" smtClean="0"/>
              <a:t> с группой детей.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Участие ребенка в психологической диагностике </a:t>
            </a:r>
            <a:r>
              <a:rPr lang="ru-RU" b="1" u="sng" dirty="0" smtClean="0"/>
              <a:t>допускается только с согласия его родителей</a:t>
            </a:r>
            <a:r>
              <a:rPr lang="ru-RU" dirty="0" smtClean="0"/>
              <a:t> (законных представителей).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Результаты педагогической диагностики (мониторинга) могут использоваться исключительно для решения следующих образовательных задач: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Ст.4.п.1.) </a:t>
            </a:r>
          </a:p>
          <a:p>
            <a:r>
              <a:rPr lang="ru-RU" dirty="0" smtClean="0"/>
              <a:t>Требования Стандарта к результатам освоения Программы представлены в </a:t>
            </a:r>
            <a:r>
              <a:rPr lang="ru-RU" b="1" dirty="0" smtClean="0"/>
              <a:t>виде целевых ориентиров дошкольного образования</a:t>
            </a:r>
            <a:r>
              <a:rPr lang="ru-RU" dirty="0" smtClean="0"/>
              <a:t>, которые представляют собой </a:t>
            </a:r>
            <a:r>
              <a:rPr lang="ru-RU" b="1" dirty="0" smtClean="0"/>
              <a:t>социально-нормативные возрастные характеристики возможных достижений</a:t>
            </a:r>
            <a:r>
              <a:rPr lang="ru-RU" dirty="0" smtClean="0"/>
              <a:t> ребенка на этапе завершения уровня дошкольного образования.</a:t>
            </a:r>
          </a:p>
          <a:p>
            <a:r>
              <a:rPr lang="ru-RU" b="1" dirty="0" smtClean="0"/>
              <a:t>Необязательность уровня дошкольного образования </a:t>
            </a:r>
            <a:r>
              <a:rPr lang="ru-RU" dirty="0" smtClean="0"/>
              <a:t>в Российской Федерации, отсутствие возможности вменения ребенку какой-либо ответственности за результат.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I I I. СТ.4 ТРЕБОВАНИЯ К РЕЗУЛЬТАТАМ ОСВОЕНИЯ ОСНОВНОЙ ОБРАЗОВАТЕЛЬНОЙ ПРОГРАММЫ ДОШКОЛЬНОГО ОБРАЗОВАНИЯ 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Ст.4 п.3) Целевые ориентиры </a:t>
            </a:r>
            <a:r>
              <a:rPr lang="ru-RU" b="1" dirty="0" smtClean="0"/>
              <a:t>не подлежат непосредственной оценке,</a:t>
            </a:r>
            <a:r>
              <a:rPr lang="ru-RU" dirty="0" smtClean="0"/>
              <a:t> в том числе в виде педагогической диагностики (мониторинга), и не являются основанием для их формального сравнения с реальными достижениями детей. Они </a:t>
            </a:r>
            <a:r>
              <a:rPr lang="ru-RU" b="1" dirty="0" smtClean="0"/>
              <a:t>не являются основой объективной оценки соответствия </a:t>
            </a:r>
            <a:r>
              <a:rPr lang="ru-RU" dirty="0" smtClean="0"/>
              <a:t>установленным </a:t>
            </a:r>
            <a:r>
              <a:rPr lang="ru-RU" b="1" dirty="0" smtClean="0"/>
              <a:t>требованиям</a:t>
            </a:r>
            <a:r>
              <a:rPr lang="ru-RU" dirty="0" smtClean="0"/>
              <a:t> образовательной деятельности и подготовки детей. Освоение Программы </a:t>
            </a:r>
            <a:r>
              <a:rPr lang="ru-RU" b="1" dirty="0" smtClean="0"/>
              <a:t>не сопровождается проведением промежуточных аттестаций и итоговой аттестации </a:t>
            </a:r>
            <a:r>
              <a:rPr lang="ru-RU" dirty="0" smtClean="0"/>
              <a:t>воспитанников.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Целевые ориентиры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Ст.4.п.5.) Целевые ориентиры </a:t>
            </a:r>
            <a:r>
              <a:rPr lang="ru-RU" b="1" dirty="0" smtClean="0"/>
              <a:t>не могут служить </a:t>
            </a:r>
            <a:r>
              <a:rPr lang="ru-RU" dirty="0" smtClean="0"/>
              <a:t>непосредственным </a:t>
            </a:r>
            <a:r>
              <a:rPr lang="ru-RU" b="1" dirty="0" smtClean="0"/>
              <a:t>основанием</a:t>
            </a:r>
            <a:r>
              <a:rPr lang="ru-RU" dirty="0" smtClean="0"/>
              <a:t> при решении управленческих задач, включая:</a:t>
            </a:r>
          </a:p>
          <a:p>
            <a:r>
              <a:rPr lang="ru-RU" dirty="0" smtClean="0"/>
              <a:t>аттестацию педагогических кадров;</a:t>
            </a:r>
          </a:p>
          <a:p>
            <a:r>
              <a:rPr lang="ru-RU" dirty="0" smtClean="0"/>
              <a:t>оценку качества образования;</a:t>
            </a:r>
          </a:p>
          <a:p>
            <a:r>
              <a:rPr lang="ru-RU" dirty="0" smtClean="0"/>
              <a:t>оценку как итогового, так и промежуточного уровня развития детей, в том числе в рамках мониторинга (в том числе в форме тестирования, с использованием методов, основанных на наблюдении, или иных методов измерения результативности детей);</a:t>
            </a:r>
          </a:p>
          <a:p>
            <a:r>
              <a:rPr lang="ru-RU" dirty="0" smtClean="0"/>
              <a:t>оценку выполнения муниципального (государственного) задания посредством их включения в показатели качества выполнения задания;</a:t>
            </a:r>
          </a:p>
          <a:p>
            <a:r>
              <a:rPr lang="ru-RU" dirty="0" smtClean="0"/>
              <a:t>распределение стимулирующего фонда оплаты труда работников Организации.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Целевые ориентиры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Ст.4 п.7.) Целевые ориентиры Программы </a:t>
            </a:r>
            <a:r>
              <a:rPr lang="ru-RU" b="1" dirty="0" smtClean="0"/>
              <a:t>выступают основаниями преемственности дошкольного и начального общего образования. </a:t>
            </a:r>
            <a:r>
              <a:rPr lang="ru-RU" dirty="0" smtClean="0"/>
              <a:t>При соблюдении требований к условиям реализации Программы настоящие целевые ориентиры предполагают </a:t>
            </a:r>
            <a:r>
              <a:rPr lang="ru-RU" b="1" dirty="0" smtClean="0"/>
              <a:t>формирование</a:t>
            </a:r>
            <a:r>
              <a:rPr lang="ru-RU" dirty="0" smtClean="0"/>
              <a:t> у детей дошкольного возраста </a:t>
            </a:r>
            <a:r>
              <a:rPr lang="ru-RU" b="1" dirty="0" smtClean="0"/>
              <a:t>предпосылок к учебной деятельности</a:t>
            </a:r>
            <a:r>
              <a:rPr lang="ru-RU" dirty="0" smtClean="0"/>
              <a:t> на этапе завершения ими дошкольного образования.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Целевые ориентиры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268538" y="1700213"/>
            <a:ext cx="6172200" cy="26701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П Л А Н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действий по обеспечению введения </a:t>
            </a:r>
            <a:r>
              <a:rPr lang="ru-RU" dirty="0" smtClean="0">
                <a:solidFill>
                  <a:srgbClr val="FF0000"/>
                </a:solidFill>
              </a:rPr>
              <a:t>ФГОС дошкольного образования</a:t>
            </a:r>
            <a:endParaRPr lang="ru-RU" sz="2700" b="1" dirty="0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entury Schoolbook" pitchFamily="18" charset="0"/>
            </a:endParaRPr>
          </a:p>
        </p:txBody>
      </p:sp>
      <p:pic>
        <p:nvPicPr>
          <p:cNvPr id="3482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0"/>
            <a:ext cx="1476375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</a:t>
            </a:r>
            <a:r>
              <a:rPr lang="ru-RU" smtClean="0"/>
              <a:t>нормативного обеспечения;</a:t>
            </a:r>
            <a:endParaRPr lang="ru-RU" dirty="0" smtClean="0"/>
          </a:p>
          <a:p>
            <a:r>
              <a:rPr lang="ru-RU" dirty="0" smtClean="0"/>
              <a:t>Создание финансово-экономического обеспечения;</a:t>
            </a:r>
          </a:p>
          <a:p>
            <a:r>
              <a:rPr lang="ru-RU" dirty="0" smtClean="0"/>
              <a:t>Создание организационного обеспечения;</a:t>
            </a:r>
          </a:p>
          <a:p>
            <a:r>
              <a:rPr lang="ru-RU" dirty="0" smtClean="0"/>
              <a:t>Создание кадрового обеспечения;</a:t>
            </a:r>
          </a:p>
          <a:p>
            <a:r>
              <a:rPr lang="ru-RU" dirty="0" smtClean="0"/>
              <a:t>Создание информационного обеспечения;</a:t>
            </a:r>
          </a:p>
          <a:p>
            <a:r>
              <a:rPr lang="ru-RU" dirty="0" smtClean="0"/>
              <a:t>Создание материально-технического обеспечения.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dirty="0" smtClean="0"/>
              <a:t>Необходимо проведение ряда мероприятий по следующим направлениям:</a:t>
            </a:r>
            <a:endParaRPr lang="ru-RU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Дорогу осилит идущий!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Спасибо за работу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!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7467600" cy="8509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b="1" cap="none" smtClean="0">
                <a:solidFill>
                  <a:schemeClr val="tx1"/>
                </a:solidFill>
              </a:rPr>
              <a:t>Образовательная организация</a:t>
            </a:r>
            <a:endParaRPr lang="en-US" b="1" cap="none" smtClean="0">
              <a:solidFill>
                <a:schemeClr val="tx1"/>
              </a:solidFill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196975"/>
            <a:ext cx="7467600" cy="52768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2000" dirty="0" smtClean="0"/>
              <a:t>Ст.2 п.</a:t>
            </a:r>
            <a:r>
              <a:rPr lang="en-US" sz="2000" dirty="0" smtClean="0"/>
              <a:t>18) </a:t>
            </a:r>
            <a:r>
              <a:rPr lang="en-US" sz="2000" b="1" dirty="0" err="1" smtClean="0"/>
              <a:t>образовательная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организация</a:t>
            </a:r>
            <a:r>
              <a:rPr lang="en-US" sz="2000" dirty="0" smtClean="0"/>
              <a:t> - </a:t>
            </a:r>
            <a:r>
              <a:rPr lang="en-US" sz="2000" dirty="0" err="1" smtClean="0"/>
              <a:t>некоммерческая</a:t>
            </a:r>
            <a:r>
              <a:rPr lang="en-US" sz="2000" dirty="0" smtClean="0"/>
              <a:t> </a:t>
            </a:r>
            <a:r>
              <a:rPr lang="en-US" sz="2000" dirty="0" err="1" smtClean="0"/>
              <a:t>организация</a:t>
            </a:r>
            <a:r>
              <a:rPr lang="en-US" sz="2000" dirty="0" smtClean="0"/>
              <a:t>, </a:t>
            </a:r>
            <a:r>
              <a:rPr lang="en-US" sz="2000" dirty="0" err="1" smtClean="0"/>
              <a:t>осуществляющая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основании</a:t>
            </a:r>
            <a:r>
              <a:rPr lang="en-US" sz="2000" dirty="0" smtClean="0"/>
              <a:t> </a:t>
            </a:r>
            <a:r>
              <a:rPr lang="en-US" sz="2000" dirty="0" err="1" smtClean="0"/>
              <a:t>лицензии</a:t>
            </a:r>
            <a:r>
              <a:rPr lang="en-US" sz="2000" dirty="0" smtClean="0"/>
              <a:t> </a:t>
            </a:r>
            <a:r>
              <a:rPr lang="en-US" sz="2000" dirty="0" err="1" smtClean="0"/>
              <a:t>образовательную</a:t>
            </a:r>
            <a:r>
              <a:rPr lang="en-US" sz="2000" dirty="0" smtClean="0"/>
              <a:t> </a:t>
            </a:r>
            <a:r>
              <a:rPr lang="en-US" sz="2000" dirty="0" err="1" smtClean="0"/>
              <a:t>деятельность</a:t>
            </a:r>
            <a:r>
              <a:rPr lang="en-US" sz="2000" dirty="0" smtClean="0"/>
              <a:t> в </a:t>
            </a:r>
            <a:r>
              <a:rPr lang="en-US" sz="2000" dirty="0" err="1" smtClean="0"/>
              <a:t>качестве</a:t>
            </a:r>
            <a:r>
              <a:rPr lang="en-US" sz="2000" dirty="0" smtClean="0"/>
              <a:t> </a:t>
            </a:r>
            <a:r>
              <a:rPr lang="en-US" sz="2000" dirty="0" err="1" smtClean="0"/>
              <a:t>основного</a:t>
            </a:r>
            <a:r>
              <a:rPr lang="en-US" sz="2000" dirty="0" smtClean="0"/>
              <a:t> </a:t>
            </a:r>
            <a:r>
              <a:rPr lang="en-US" sz="2000" dirty="0" err="1" smtClean="0"/>
              <a:t>вида</a:t>
            </a:r>
            <a:r>
              <a:rPr lang="en-US" sz="2000" dirty="0" smtClean="0"/>
              <a:t> </a:t>
            </a:r>
            <a:r>
              <a:rPr lang="en-US" sz="2000" dirty="0" err="1" smtClean="0"/>
              <a:t>деятельности</a:t>
            </a:r>
            <a:r>
              <a:rPr lang="en-US" sz="2000" dirty="0" smtClean="0"/>
              <a:t> в </a:t>
            </a:r>
            <a:r>
              <a:rPr lang="en-US" sz="2000" dirty="0" err="1" smtClean="0"/>
              <a:t>соответствии</a:t>
            </a:r>
            <a:r>
              <a:rPr lang="en-US" sz="2000" dirty="0" smtClean="0"/>
              <a:t> с </a:t>
            </a:r>
            <a:r>
              <a:rPr lang="en-US" sz="2000" dirty="0" err="1" smtClean="0"/>
              <a:t>целями</a:t>
            </a:r>
            <a:r>
              <a:rPr lang="en-US" sz="2000" dirty="0" smtClean="0"/>
              <a:t>, </a:t>
            </a:r>
            <a:r>
              <a:rPr lang="en-US" sz="2000" dirty="0" err="1" smtClean="0"/>
              <a:t>ради</a:t>
            </a:r>
            <a:r>
              <a:rPr lang="en-US" sz="2000" dirty="0" smtClean="0"/>
              <a:t> </a:t>
            </a:r>
            <a:r>
              <a:rPr lang="en-US" sz="2000" dirty="0" err="1" smtClean="0"/>
              <a:t>достижения</a:t>
            </a:r>
            <a:r>
              <a:rPr lang="en-US" sz="2000" dirty="0" smtClean="0"/>
              <a:t> </a:t>
            </a:r>
            <a:r>
              <a:rPr lang="en-US" sz="2000" dirty="0" err="1" smtClean="0"/>
              <a:t>которых</a:t>
            </a:r>
            <a:r>
              <a:rPr lang="en-US" sz="2000" dirty="0" smtClean="0"/>
              <a:t> </a:t>
            </a:r>
            <a:r>
              <a:rPr lang="en-US" sz="2000" dirty="0" err="1" smtClean="0"/>
              <a:t>такая</a:t>
            </a:r>
            <a:r>
              <a:rPr lang="en-US" sz="2000" dirty="0" smtClean="0"/>
              <a:t> </a:t>
            </a:r>
            <a:r>
              <a:rPr lang="en-US" sz="2000" dirty="0" err="1" smtClean="0"/>
              <a:t>организация</a:t>
            </a:r>
            <a:r>
              <a:rPr lang="en-US" sz="2000" dirty="0" smtClean="0"/>
              <a:t> </a:t>
            </a:r>
            <a:r>
              <a:rPr lang="en-US" sz="2000" dirty="0" err="1" smtClean="0"/>
              <a:t>создана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err="1" smtClean="0"/>
              <a:t>Ст</a:t>
            </a:r>
            <a:r>
              <a:rPr lang="ru-RU" sz="2000" dirty="0" smtClean="0"/>
              <a:t>.</a:t>
            </a:r>
            <a:r>
              <a:rPr lang="en-US" sz="2000" dirty="0" smtClean="0"/>
              <a:t> 23.</a:t>
            </a:r>
            <a:r>
              <a:rPr lang="ru-RU" sz="2000" dirty="0" smtClean="0"/>
              <a:t>п.2) </a:t>
            </a:r>
            <a:r>
              <a:rPr lang="en-US" sz="2000" dirty="0" smtClean="0"/>
              <a:t>В </a:t>
            </a:r>
            <a:r>
              <a:rPr lang="en-US" sz="2000" dirty="0" err="1" smtClean="0"/>
              <a:t>Российской</a:t>
            </a:r>
            <a:r>
              <a:rPr lang="en-US" sz="2000" dirty="0" smtClean="0"/>
              <a:t> </a:t>
            </a:r>
            <a:r>
              <a:rPr lang="en-US" sz="2000" dirty="0" err="1" smtClean="0"/>
              <a:t>Федерации</a:t>
            </a:r>
            <a:r>
              <a:rPr lang="en-US" sz="2000" dirty="0" smtClean="0"/>
              <a:t> </a:t>
            </a:r>
            <a:r>
              <a:rPr lang="en-US" sz="2000" dirty="0" err="1" smtClean="0"/>
              <a:t>устанавливаются</a:t>
            </a:r>
            <a:r>
              <a:rPr lang="en-US" sz="2000" dirty="0" smtClean="0"/>
              <a:t> </a:t>
            </a:r>
            <a:r>
              <a:rPr lang="en-US" sz="2000" dirty="0" err="1" smtClean="0"/>
              <a:t>следующие</a:t>
            </a:r>
            <a:r>
              <a:rPr lang="en-US" sz="2000" dirty="0" smtClean="0"/>
              <a:t> </a:t>
            </a:r>
            <a:r>
              <a:rPr lang="en-US" sz="2000" b="1" dirty="0" err="1" smtClean="0"/>
              <a:t>типы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образовательных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организаций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реализующих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основные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образовательные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программы</a:t>
            </a:r>
            <a:r>
              <a:rPr lang="en-US" sz="2000" dirty="0" smtClean="0"/>
              <a:t>: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1) </a:t>
            </a:r>
            <a:r>
              <a:rPr lang="en-US" sz="2000" dirty="0" err="1" smtClean="0"/>
              <a:t>дошкольная</a:t>
            </a:r>
            <a:r>
              <a:rPr lang="en-US" sz="2000" dirty="0" smtClean="0"/>
              <a:t> </a:t>
            </a:r>
            <a:r>
              <a:rPr lang="en-US" sz="2000" dirty="0" err="1" smtClean="0"/>
              <a:t>образовательная</a:t>
            </a:r>
            <a:r>
              <a:rPr lang="en-US" sz="2000" dirty="0" smtClean="0"/>
              <a:t> </a:t>
            </a:r>
            <a:r>
              <a:rPr lang="en-US" sz="2000" dirty="0" err="1" smtClean="0"/>
              <a:t>организация</a:t>
            </a:r>
            <a:r>
              <a:rPr lang="en-US" sz="2000" dirty="0" smtClean="0"/>
              <a:t> - </a:t>
            </a:r>
            <a:r>
              <a:rPr lang="en-US" sz="2000" dirty="0" err="1" smtClean="0"/>
              <a:t>образовательная</a:t>
            </a:r>
            <a:r>
              <a:rPr lang="en-US" sz="2000" dirty="0" smtClean="0"/>
              <a:t> </a:t>
            </a:r>
            <a:r>
              <a:rPr lang="en-US" sz="2000" dirty="0" err="1" smtClean="0"/>
              <a:t>организация</a:t>
            </a:r>
            <a:r>
              <a:rPr lang="en-US" sz="2000" dirty="0" smtClean="0"/>
              <a:t>, </a:t>
            </a:r>
            <a:r>
              <a:rPr lang="en-US" sz="2000" dirty="0" err="1" smtClean="0"/>
              <a:t>осуществляющая</a:t>
            </a:r>
            <a:r>
              <a:rPr lang="en-US" sz="2000" dirty="0" smtClean="0"/>
              <a:t> в </a:t>
            </a:r>
            <a:r>
              <a:rPr lang="en-US" sz="2000" dirty="0" err="1" smtClean="0"/>
              <a:t>качестве</a:t>
            </a:r>
            <a:r>
              <a:rPr lang="en-US" sz="2000" dirty="0" smtClean="0"/>
              <a:t> </a:t>
            </a:r>
            <a:r>
              <a:rPr lang="en-US" sz="2000" dirty="0" err="1" smtClean="0"/>
              <a:t>основной</a:t>
            </a:r>
            <a:r>
              <a:rPr lang="en-US" sz="2000" dirty="0" smtClean="0"/>
              <a:t> </a:t>
            </a:r>
            <a:r>
              <a:rPr lang="en-US" sz="2000" dirty="0" err="1" smtClean="0"/>
              <a:t>цели</a:t>
            </a:r>
            <a:r>
              <a:rPr lang="en-US" sz="2000" dirty="0" smtClean="0"/>
              <a:t> </a:t>
            </a:r>
            <a:r>
              <a:rPr lang="en-US" sz="2000" dirty="0" err="1" smtClean="0"/>
              <a:t>ее</a:t>
            </a:r>
            <a:r>
              <a:rPr lang="en-US" sz="2000" dirty="0" smtClean="0"/>
              <a:t> </a:t>
            </a:r>
            <a:r>
              <a:rPr lang="en-US" sz="2000" dirty="0" err="1" smtClean="0"/>
              <a:t>деятельности</a:t>
            </a:r>
            <a:r>
              <a:rPr lang="en-US" sz="2000" dirty="0" smtClean="0"/>
              <a:t> </a:t>
            </a:r>
            <a:r>
              <a:rPr lang="en-US" sz="2000" dirty="0" err="1" smtClean="0"/>
              <a:t>образовательную</a:t>
            </a:r>
            <a:r>
              <a:rPr lang="en-US" sz="2000" dirty="0" smtClean="0"/>
              <a:t> </a:t>
            </a:r>
            <a:r>
              <a:rPr lang="en-US" sz="2000" dirty="0" err="1" smtClean="0"/>
              <a:t>деятельность</a:t>
            </a:r>
            <a:r>
              <a:rPr lang="en-US" sz="2000" dirty="0" smtClean="0"/>
              <a:t> </a:t>
            </a:r>
            <a:r>
              <a:rPr lang="en-US" sz="2000" dirty="0" err="1" smtClean="0"/>
              <a:t>по</a:t>
            </a:r>
            <a:r>
              <a:rPr lang="en-US" sz="2000" dirty="0" smtClean="0"/>
              <a:t> </a:t>
            </a:r>
            <a:r>
              <a:rPr lang="en-US" sz="2000" dirty="0" err="1" smtClean="0"/>
              <a:t>образовательным</a:t>
            </a:r>
            <a:r>
              <a:rPr lang="en-US" sz="2000" dirty="0" smtClean="0"/>
              <a:t> </a:t>
            </a:r>
            <a:r>
              <a:rPr lang="en-US" sz="2000" dirty="0" err="1" smtClean="0"/>
              <a:t>программам</a:t>
            </a:r>
            <a:r>
              <a:rPr lang="en-US" sz="2000" dirty="0" smtClean="0"/>
              <a:t> </a:t>
            </a:r>
            <a:r>
              <a:rPr lang="en-US" sz="2000" dirty="0" err="1" smtClean="0"/>
              <a:t>дошкольного</a:t>
            </a:r>
            <a:r>
              <a:rPr lang="en-US" sz="2000" dirty="0" smtClean="0"/>
              <a:t> </a:t>
            </a:r>
            <a:r>
              <a:rPr lang="en-US" sz="2000" dirty="0" err="1" smtClean="0"/>
              <a:t>образования</a:t>
            </a:r>
            <a:r>
              <a:rPr lang="en-US" sz="2000" dirty="0" smtClean="0"/>
              <a:t>, </a:t>
            </a:r>
            <a:r>
              <a:rPr lang="en-US" sz="2000" dirty="0" err="1" smtClean="0"/>
              <a:t>присмотр</a:t>
            </a:r>
            <a:r>
              <a:rPr lang="en-US" sz="2000" dirty="0" smtClean="0"/>
              <a:t> и </a:t>
            </a:r>
            <a:r>
              <a:rPr lang="en-US" sz="2000" dirty="0" err="1" smtClean="0"/>
              <a:t>уход</a:t>
            </a:r>
            <a:r>
              <a:rPr lang="en-US" sz="2000" dirty="0" smtClean="0"/>
              <a:t> </a:t>
            </a:r>
            <a:r>
              <a:rPr lang="en-US" sz="2000" dirty="0" err="1" smtClean="0"/>
              <a:t>за</a:t>
            </a:r>
            <a:r>
              <a:rPr lang="en-US" sz="2000" dirty="0" smtClean="0"/>
              <a:t> </a:t>
            </a:r>
            <a:r>
              <a:rPr lang="en-US" sz="2000" dirty="0" err="1" smtClean="0"/>
              <a:t>детьми</a:t>
            </a:r>
            <a:r>
              <a:rPr lang="en-US" sz="2000" dirty="0" smtClean="0"/>
              <a:t>;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2) </a:t>
            </a:r>
            <a:r>
              <a:rPr lang="en-US" sz="2000" dirty="0" err="1" smtClean="0"/>
              <a:t>общеобразовательная</a:t>
            </a:r>
            <a:r>
              <a:rPr lang="en-US" sz="2000" dirty="0" smtClean="0"/>
              <a:t> </a:t>
            </a:r>
            <a:r>
              <a:rPr lang="en-US" sz="2000" dirty="0" err="1" smtClean="0"/>
              <a:t>организация</a:t>
            </a:r>
            <a:r>
              <a:rPr lang="en-US" sz="2000" dirty="0" smtClean="0"/>
              <a:t> - </a:t>
            </a:r>
            <a:r>
              <a:rPr lang="en-US" sz="2000" dirty="0" err="1" smtClean="0"/>
              <a:t>образовательная</a:t>
            </a:r>
            <a:r>
              <a:rPr lang="en-US" sz="2000" dirty="0" smtClean="0"/>
              <a:t> </a:t>
            </a:r>
            <a:r>
              <a:rPr lang="en-US" sz="2000" dirty="0" err="1" smtClean="0"/>
              <a:t>организация</a:t>
            </a:r>
            <a:r>
              <a:rPr lang="en-US" sz="2000" dirty="0" smtClean="0"/>
              <a:t>, </a:t>
            </a:r>
            <a:r>
              <a:rPr lang="en-US" sz="2000" dirty="0" err="1" smtClean="0"/>
              <a:t>осуществляющая</a:t>
            </a:r>
            <a:r>
              <a:rPr lang="en-US" sz="2000" dirty="0" smtClean="0"/>
              <a:t> в </a:t>
            </a:r>
            <a:r>
              <a:rPr lang="en-US" sz="2000" dirty="0" err="1" smtClean="0"/>
              <a:t>качестве</a:t>
            </a:r>
            <a:r>
              <a:rPr lang="en-US" sz="2000" dirty="0" smtClean="0"/>
              <a:t> </a:t>
            </a:r>
            <a:r>
              <a:rPr lang="en-US" sz="2000" dirty="0" err="1" smtClean="0"/>
              <a:t>основной</a:t>
            </a:r>
            <a:r>
              <a:rPr lang="en-US" sz="2000" dirty="0" smtClean="0"/>
              <a:t> </a:t>
            </a:r>
            <a:r>
              <a:rPr lang="en-US" sz="2000" dirty="0" err="1" smtClean="0"/>
              <a:t>цели</a:t>
            </a:r>
            <a:r>
              <a:rPr lang="en-US" sz="2000" dirty="0" smtClean="0"/>
              <a:t> </a:t>
            </a:r>
            <a:r>
              <a:rPr lang="en-US" sz="2000" dirty="0" err="1" smtClean="0"/>
              <a:t>ее</a:t>
            </a:r>
            <a:r>
              <a:rPr lang="en-US" sz="2000" dirty="0" smtClean="0"/>
              <a:t> </a:t>
            </a:r>
            <a:r>
              <a:rPr lang="en-US" sz="2000" dirty="0" err="1" smtClean="0"/>
              <a:t>деятельности</a:t>
            </a:r>
            <a:r>
              <a:rPr lang="en-US" sz="2000" dirty="0" smtClean="0"/>
              <a:t> </a:t>
            </a:r>
            <a:r>
              <a:rPr lang="en-US" sz="2000" dirty="0" err="1" smtClean="0"/>
              <a:t>образовательную</a:t>
            </a:r>
            <a:r>
              <a:rPr lang="en-US" sz="2000" dirty="0" smtClean="0"/>
              <a:t> </a:t>
            </a:r>
            <a:r>
              <a:rPr lang="en-US" sz="2000" dirty="0" err="1" smtClean="0"/>
              <a:t>деятельность</a:t>
            </a:r>
            <a:r>
              <a:rPr lang="en-US" sz="2000" dirty="0" smtClean="0"/>
              <a:t> </a:t>
            </a:r>
            <a:r>
              <a:rPr lang="en-US" sz="2000" dirty="0" err="1" smtClean="0"/>
              <a:t>по</a:t>
            </a:r>
            <a:r>
              <a:rPr lang="en-US" sz="2000" dirty="0" smtClean="0"/>
              <a:t> </a:t>
            </a:r>
            <a:r>
              <a:rPr lang="en-US" sz="2000" dirty="0" err="1" smtClean="0"/>
              <a:t>образовательным</a:t>
            </a:r>
            <a:r>
              <a:rPr lang="en-US" sz="2000" dirty="0" smtClean="0"/>
              <a:t> </a:t>
            </a:r>
            <a:r>
              <a:rPr lang="en-US" sz="2000" dirty="0" err="1" smtClean="0"/>
              <a:t>программам</a:t>
            </a:r>
            <a:r>
              <a:rPr lang="en-US" sz="2000" dirty="0" smtClean="0"/>
              <a:t> </a:t>
            </a:r>
            <a:r>
              <a:rPr lang="en-US" sz="2000" dirty="0" err="1" smtClean="0"/>
              <a:t>начального</a:t>
            </a:r>
            <a:r>
              <a:rPr lang="en-US" sz="2000" dirty="0" smtClean="0"/>
              <a:t> </a:t>
            </a:r>
            <a:r>
              <a:rPr lang="en-US" sz="2000" dirty="0" err="1" smtClean="0"/>
              <a:t>общего</a:t>
            </a:r>
            <a:r>
              <a:rPr lang="en-US" sz="2000" dirty="0" smtClean="0"/>
              <a:t>, </a:t>
            </a:r>
            <a:r>
              <a:rPr lang="en-US" sz="2000" dirty="0" err="1" smtClean="0"/>
              <a:t>основного</a:t>
            </a:r>
            <a:r>
              <a:rPr lang="en-US" sz="2000" dirty="0" smtClean="0"/>
              <a:t> </a:t>
            </a:r>
            <a:r>
              <a:rPr lang="en-US" sz="2000" dirty="0" err="1" smtClean="0"/>
              <a:t>общего</a:t>
            </a:r>
            <a:r>
              <a:rPr lang="en-US" sz="2000" dirty="0" smtClean="0"/>
              <a:t> и (</a:t>
            </a:r>
            <a:r>
              <a:rPr lang="en-US" sz="2000" dirty="0" err="1" smtClean="0"/>
              <a:t>или</a:t>
            </a:r>
            <a:r>
              <a:rPr lang="en-US" sz="2000" dirty="0" smtClean="0"/>
              <a:t>) </a:t>
            </a:r>
            <a:r>
              <a:rPr lang="en-US" sz="2000" dirty="0" err="1" smtClean="0"/>
              <a:t>среднего</a:t>
            </a:r>
            <a:r>
              <a:rPr lang="en-US" sz="2000" dirty="0" smtClean="0"/>
              <a:t> </a:t>
            </a:r>
            <a:r>
              <a:rPr lang="en-US" sz="2000" dirty="0" err="1" smtClean="0"/>
              <a:t>общего</a:t>
            </a:r>
            <a:r>
              <a:rPr lang="en-US" sz="2000" dirty="0" smtClean="0"/>
              <a:t> </a:t>
            </a:r>
            <a:r>
              <a:rPr lang="en-US" sz="2000" dirty="0" err="1" smtClean="0"/>
              <a:t>образования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7467600" cy="706437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b="1" cap="none" smtClean="0">
                <a:solidFill>
                  <a:schemeClr val="tx1"/>
                </a:solidFill>
              </a:rPr>
              <a:t>Отношения в образовании</a:t>
            </a:r>
            <a:endParaRPr lang="en-US" b="1" cap="none" smtClean="0">
              <a:solidFill>
                <a:schemeClr val="tx1"/>
              </a:solidFill>
            </a:endParaRP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052513"/>
            <a:ext cx="7467600" cy="54213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 smtClean="0"/>
              <a:t>Ст.2 п.</a:t>
            </a:r>
            <a:r>
              <a:rPr lang="en-US" sz="2000" dirty="0" smtClean="0"/>
              <a:t>30) </a:t>
            </a:r>
            <a:r>
              <a:rPr lang="en-US" sz="2000" b="1" dirty="0" err="1" smtClean="0"/>
              <a:t>отношения</a:t>
            </a:r>
            <a:r>
              <a:rPr lang="en-US" sz="2000" b="1" dirty="0" smtClean="0"/>
              <a:t> в </a:t>
            </a:r>
            <a:r>
              <a:rPr lang="en-US" sz="2000" b="1" dirty="0" err="1" smtClean="0"/>
              <a:t>сфере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образования</a:t>
            </a:r>
            <a:r>
              <a:rPr lang="en-US" sz="2000" b="1" dirty="0" smtClean="0"/>
              <a:t> </a:t>
            </a:r>
            <a:r>
              <a:rPr lang="en-US" sz="2000" dirty="0" smtClean="0"/>
              <a:t>- </a:t>
            </a:r>
            <a:r>
              <a:rPr lang="en-US" sz="2000" dirty="0" err="1" smtClean="0"/>
              <a:t>совокупность</a:t>
            </a:r>
            <a:r>
              <a:rPr lang="en-US" sz="2000" dirty="0" smtClean="0"/>
              <a:t> </a:t>
            </a:r>
            <a:r>
              <a:rPr lang="en-US" sz="2000" dirty="0" err="1" smtClean="0"/>
              <a:t>общественных</a:t>
            </a:r>
            <a:r>
              <a:rPr lang="en-US" sz="2000" dirty="0" smtClean="0"/>
              <a:t> </a:t>
            </a:r>
            <a:r>
              <a:rPr lang="en-US" sz="2000" dirty="0" err="1" smtClean="0"/>
              <a:t>отношений</a:t>
            </a:r>
            <a:r>
              <a:rPr lang="en-US" sz="2000" dirty="0" smtClean="0"/>
              <a:t> </a:t>
            </a:r>
            <a:r>
              <a:rPr lang="en-US" sz="2000" dirty="0" err="1" smtClean="0"/>
              <a:t>по</a:t>
            </a:r>
            <a:r>
              <a:rPr lang="en-US" sz="2000" dirty="0" smtClean="0"/>
              <a:t> </a:t>
            </a:r>
            <a:r>
              <a:rPr lang="en-US" sz="2000" dirty="0" err="1" smtClean="0"/>
              <a:t>реализации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права</a:t>
            </a:r>
            <a:r>
              <a:rPr lang="en-US" sz="2000" dirty="0" smtClean="0"/>
              <a:t> </a:t>
            </a:r>
            <a:r>
              <a:rPr lang="en-US" sz="2000" dirty="0" err="1" smtClean="0"/>
              <a:t>граждан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образование</a:t>
            </a:r>
            <a:r>
              <a:rPr lang="en-US" sz="2000" dirty="0" smtClean="0"/>
              <a:t>, </a:t>
            </a:r>
            <a:r>
              <a:rPr lang="en-US" sz="2000" dirty="0" err="1" smtClean="0"/>
              <a:t>целью</a:t>
            </a:r>
            <a:r>
              <a:rPr lang="en-US" sz="2000" dirty="0" smtClean="0"/>
              <a:t> </a:t>
            </a:r>
            <a:r>
              <a:rPr lang="en-US" sz="2000" dirty="0" err="1" smtClean="0"/>
              <a:t>которых</a:t>
            </a:r>
            <a:r>
              <a:rPr lang="en-US" sz="2000" dirty="0" smtClean="0"/>
              <a:t> </a:t>
            </a:r>
            <a:r>
              <a:rPr lang="en-US" sz="2000" dirty="0" err="1" smtClean="0"/>
              <a:t>является</a:t>
            </a:r>
            <a:r>
              <a:rPr lang="en-US" sz="2000" dirty="0" smtClean="0"/>
              <a:t> </a:t>
            </a:r>
            <a:r>
              <a:rPr lang="en-US" sz="2000" dirty="0" err="1" smtClean="0"/>
              <a:t>освоение</a:t>
            </a:r>
            <a:r>
              <a:rPr lang="en-US" sz="2000" dirty="0" smtClean="0"/>
              <a:t> </a:t>
            </a:r>
            <a:r>
              <a:rPr lang="en-US" sz="2000" dirty="0" err="1" smtClean="0"/>
              <a:t>обучающимися</a:t>
            </a:r>
            <a:r>
              <a:rPr lang="en-US" sz="2000" dirty="0" smtClean="0"/>
              <a:t> </a:t>
            </a:r>
            <a:r>
              <a:rPr lang="en-US" sz="2000" dirty="0" err="1" smtClean="0"/>
              <a:t>содержания</a:t>
            </a:r>
            <a:r>
              <a:rPr lang="en-US" sz="2000" dirty="0" smtClean="0"/>
              <a:t> </a:t>
            </a:r>
            <a:r>
              <a:rPr lang="en-US" sz="2000" dirty="0" err="1" smtClean="0"/>
              <a:t>образовательных</a:t>
            </a:r>
            <a:r>
              <a:rPr lang="en-US" sz="2000" dirty="0" smtClean="0"/>
              <a:t> </a:t>
            </a:r>
            <a:r>
              <a:rPr lang="en-US" sz="2000" dirty="0" err="1" smtClean="0"/>
              <a:t>программ</a:t>
            </a:r>
            <a:r>
              <a:rPr lang="en-US" sz="2000" dirty="0" smtClean="0"/>
              <a:t> (</a:t>
            </a:r>
            <a:r>
              <a:rPr lang="en-US" sz="2000" dirty="0" err="1" smtClean="0"/>
              <a:t>образовательные</a:t>
            </a:r>
            <a:r>
              <a:rPr lang="en-US" sz="2000" dirty="0" smtClean="0"/>
              <a:t> </a:t>
            </a:r>
            <a:r>
              <a:rPr lang="en-US" sz="2000" dirty="0" err="1" smtClean="0"/>
              <a:t>отношения</a:t>
            </a:r>
            <a:r>
              <a:rPr lang="en-US" sz="2000" dirty="0" smtClean="0"/>
              <a:t>), и </a:t>
            </a:r>
            <a:r>
              <a:rPr lang="en-US" sz="2000" dirty="0" err="1" smtClean="0"/>
              <a:t>общественных</a:t>
            </a:r>
            <a:r>
              <a:rPr lang="en-US" sz="2000" dirty="0" smtClean="0"/>
              <a:t> </a:t>
            </a:r>
            <a:r>
              <a:rPr lang="en-US" sz="2000" dirty="0" err="1" smtClean="0"/>
              <a:t>отношений</a:t>
            </a:r>
            <a:r>
              <a:rPr lang="en-US" sz="2000" dirty="0" smtClean="0"/>
              <a:t>, </a:t>
            </a:r>
            <a:r>
              <a:rPr lang="en-US" sz="2000" dirty="0" err="1" smtClean="0"/>
              <a:t>которые</a:t>
            </a:r>
            <a:r>
              <a:rPr lang="en-US" sz="2000" dirty="0" smtClean="0"/>
              <a:t> </a:t>
            </a:r>
            <a:r>
              <a:rPr lang="en-US" sz="2000" dirty="0" err="1" smtClean="0"/>
              <a:t>связаны</a:t>
            </a:r>
            <a:r>
              <a:rPr lang="en-US" sz="2000" dirty="0" smtClean="0"/>
              <a:t> с </a:t>
            </a:r>
            <a:r>
              <a:rPr lang="en-US" sz="2000" dirty="0" err="1" smtClean="0"/>
              <a:t>образовательными</a:t>
            </a:r>
            <a:r>
              <a:rPr lang="en-US" sz="2000" dirty="0" smtClean="0"/>
              <a:t> </a:t>
            </a:r>
            <a:r>
              <a:rPr lang="en-US" sz="2000" dirty="0" err="1" smtClean="0"/>
              <a:t>отношениями</a:t>
            </a:r>
            <a:r>
              <a:rPr lang="en-US" sz="2000" dirty="0" smtClean="0"/>
              <a:t> и </a:t>
            </a:r>
            <a:r>
              <a:rPr lang="en-US" sz="2000" dirty="0" err="1" smtClean="0"/>
              <a:t>целью</a:t>
            </a:r>
            <a:r>
              <a:rPr lang="en-US" sz="2000" dirty="0" smtClean="0"/>
              <a:t> </a:t>
            </a:r>
            <a:r>
              <a:rPr lang="en-US" sz="2000" dirty="0" err="1" smtClean="0"/>
              <a:t>которых</a:t>
            </a:r>
            <a:r>
              <a:rPr lang="en-US" sz="2000" dirty="0" smtClean="0"/>
              <a:t> </a:t>
            </a:r>
            <a:r>
              <a:rPr lang="en-US" sz="2000" dirty="0" err="1" smtClean="0"/>
              <a:t>является</a:t>
            </a:r>
            <a:r>
              <a:rPr lang="en-US" sz="2000" dirty="0" smtClean="0"/>
              <a:t> </a:t>
            </a:r>
            <a:r>
              <a:rPr lang="en-US" sz="2000" dirty="0" err="1" smtClean="0"/>
              <a:t>создание</a:t>
            </a:r>
            <a:r>
              <a:rPr lang="en-US" sz="2000" dirty="0" smtClean="0"/>
              <a:t> </a:t>
            </a:r>
            <a:r>
              <a:rPr lang="en-US" sz="2000" dirty="0" err="1" smtClean="0"/>
              <a:t>условий</a:t>
            </a:r>
            <a:r>
              <a:rPr lang="en-US" sz="2000" dirty="0" smtClean="0"/>
              <a:t> </a:t>
            </a:r>
            <a:r>
              <a:rPr lang="en-US" sz="2000" dirty="0" err="1" smtClean="0"/>
              <a:t>для</a:t>
            </a:r>
            <a:r>
              <a:rPr lang="en-US" sz="2000" dirty="0" smtClean="0"/>
              <a:t> </a:t>
            </a:r>
            <a:r>
              <a:rPr lang="en-US" sz="2000" dirty="0" err="1" smtClean="0"/>
              <a:t>реализации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</a:t>
            </a:r>
            <a:r>
              <a:rPr lang="en-US" sz="2000" dirty="0" smtClean="0"/>
              <a:t> </a:t>
            </a:r>
            <a:r>
              <a:rPr lang="en-US" sz="2000" dirty="0" err="1" smtClean="0"/>
              <a:t>граждан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образование</a:t>
            </a:r>
            <a:r>
              <a:rPr lang="en-US" sz="2000" dirty="0" smtClean="0"/>
              <a:t>;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31) </a:t>
            </a:r>
            <a:r>
              <a:rPr lang="en-US" sz="2000" b="1" dirty="0" err="1" smtClean="0"/>
              <a:t>участники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образовательных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отношений</a:t>
            </a:r>
            <a:r>
              <a:rPr lang="en-US" sz="2000" b="1" dirty="0" smtClean="0"/>
              <a:t> </a:t>
            </a:r>
            <a:r>
              <a:rPr lang="en-US" sz="2000" dirty="0" smtClean="0"/>
              <a:t>- </a:t>
            </a:r>
            <a:r>
              <a:rPr lang="en-US" sz="2000" dirty="0" err="1" smtClean="0"/>
              <a:t>обучающиеся</a:t>
            </a:r>
            <a:r>
              <a:rPr lang="en-US" sz="2000" dirty="0" smtClean="0"/>
              <a:t>, </a:t>
            </a:r>
            <a:r>
              <a:rPr lang="en-US" sz="2000" dirty="0" err="1" smtClean="0"/>
              <a:t>родители</a:t>
            </a:r>
            <a:r>
              <a:rPr lang="en-US" sz="2000" dirty="0" smtClean="0"/>
              <a:t> (</a:t>
            </a:r>
            <a:r>
              <a:rPr lang="en-US" sz="2000" dirty="0" err="1" smtClean="0"/>
              <a:t>законные</a:t>
            </a:r>
            <a:r>
              <a:rPr lang="en-US" sz="2000" dirty="0" smtClean="0"/>
              <a:t> </a:t>
            </a:r>
            <a:r>
              <a:rPr lang="en-US" sz="2000" dirty="0" err="1" smtClean="0"/>
              <a:t>представители</a:t>
            </a:r>
            <a:r>
              <a:rPr lang="en-US" sz="2000" dirty="0" smtClean="0"/>
              <a:t>) </a:t>
            </a:r>
            <a:r>
              <a:rPr lang="en-US" sz="2000" dirty="0" err="1" smtClean="0"/>
              <a:t>несовершеннолетних</a:t>
            </a:r>
            <a:r>
              <a:rPr lang="en-US" sz="2000" dirty="0" smtClean="0"/>
              <a:t> </a:t>
            </a:r>
            <a:r>
              <a:rPr lang="en-US" sz="2000" dirty="0" err="1" smtClean="0"/>
              <a:t>обучающихся</a:t>
            </a:r>
            <a:r>
              <a:rPr lang="en-US" sz="2000" dirty="0" smtClean="0"/>
              <a:t>, </a:t>
            </a:r>
            <a:r>
              <a:rPr lang="en-US" sz="2000" dirty="0" err="1" smtClean="0"/>
              <a:t>педагогические</a:t>
            </a:r>
            <a:r>
              <a:rPr lang="en-US" sz="2000" dirty="0" smtClean="0"/>
              <a:t> </a:t>
            </a:r>
            <a:r>
              <a:rPr lang="en-US" sz="2000" dirty="0" err="1" smtClean="0"/>
              <a:t>работники</a:t>
            </a:r>
            <a:r>
              <a:rPr lang="en-US" sz="2000" dirty="0" smtClean="0"/>
              <a:t> и </a:t>
            </a:r>
            <a:r>
              <a:rPr lang="en-US" sz="2000" dirty="0" err="1" smtClean="0"/>
              <a:t>их</a:t>
            </a:r>
            <a:r>
              <a:rPr lang="en-US" sz="2000" dirty="0" smtClean="0"/>
              <a:t> </a:t>
            </a:r>
            <a:r>
              <a:rPr lang="en-US" sz="2000" dirty="0" err="1" smtClean="0"/>
              <a:t>представители</a:t>
            </a:r>
            <a:r>
              <a:rPr lang="en-US" sz="2000" dirty="0" smtClean="0"/>
              <a:t>, </a:t>
            </a:r>
            <a:r>
              <a:rPr lang="en-US" sz="2000" dirty="0" err="1" smtClean="0"/>
              <a:t>организации</a:t>
            </a:r>
            <a:r>
              <a:rPr lang="en-US" sz="2000" dirty="0" smtClean="0"/>
              <a:t>, </a:t>
            </a:r>
            <a:r>
              <a:rPr lang="en-US" sz="2000" dirty="0" err="1" smtClean="0"/>
              <a:t>осуществляющие</a:t>
            </a:r>
            <a:r>
              <a:rPr lang="en-US" sz="2000" dirty="0" smtClean="0"/>
              <a:t> </a:t>
            </a:r>
            <a:r>
              <a:rPr lang="en-US" sz="2000" dirty="0" err="1" smtClean="0"/>
              <a:t>образовательную</a:t>
            </a:r>
            <a:r>
              <a:rPr lang="en-US" sz="2000" dirty="0" smtClean="0"/>
              <a:t> </a:t>
            </a:r>
            <a:r>
              <a:rPr lang="en-US" sz="2000" dirty="0" err="1" smtClean="0"/>
              <a:t>деятельность</a:t>
            </a:r>
            <a:r>
              <a:rPr lang="en-US" sz="2000" dirty="0" smtClean="0"/>
              <a:t>;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32) </a:t>
            </a:r>
            <a:r>
              <a:rPr lang="en-US" sz="2000" b="1" dirty="0" err="1" smtClean="0"/>
              <a:t>участники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отношений</a:t>
            </a:r>
            <a:r>
              <a:rPr lang="en-US" sz="2000" b="1" dirty="0" smtClean="0"/>
              <a:t> в </a:t>
            </a:r>
            <a:r>
              <a:rPr lang="en-US" sz="2000" b="1" dirty="0" err="1" smtClean="0"/>
              <a:t>сфере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образования</a:t>
            </a:r>
            <a:r>
              <a:rPr lang="en-US" sz="2000" b="1" dirty="0" smtClean="0"/>
              <a:t> </a:t>
            </a:r>
            <a:r>
              <a:rPr lang="en-US" sz="2000" dirty="0" smtClean="0"/>
              <a:t>- </a:t>
            </a:r>
            <a:r>
              <a:rPr lang="en-US" sz="2000" dirty="0" err="1" smtClean="0"/>
              <a:t>участники</a:t>
            </a:r>
            <a:r>
              <a:rPr lang="en-US" sz="2000" dirty="0" smtClean="0"/>
              <a:t> </a:t>
            </a:r>
            <a:r>
              <a:rPr lang="en-US" sz="2000" dirty="0" err="1" smtClean="0"/>
              <a:t>образовательных</a:t>
            </a:r>
            <a:r>
              <a:rPr lang="en-US" sz="2000" dirty="0" smtClean="0"/>
              <a:t> </a:t>
            </a:r>
            <a:r>
              <a:rPr lang="en-US" sz="2000" dirty="0" err="1" smtClean="0"/>
              <a:t>отношений</a:t>
            </a:r>
            <a:r>
              <a:rPr lang="en-US" sz="2000" dirty="0" smtClean="0"/>
              <a:t> и </a:t>
            </a:r>
            <a:r>
              <a:rPr lang="en-US" sz="2000" dirty="0" err="1" smtClean="0"/>
              <a:t>федеральные</a:t>
            </a:r>
            <a:r>
              <a:rPr lang="en-US" sz="2000" dirty="0" smtClean="0"/>
              <a:t> </a:t>
            </a:r>
            <a:r>
              <a:rPr lang="en-US" sz="2000" dirty="0" err="1" smtClean="0"/>
              <a:t>государственные</a:t>
            </a:r>
            <a:r>
              <a:rPr lang="en-US" sz="2000" dirty="0" smtClean="0"/>
              <a:t> </a:t>
            </a:r>
            <a:r>
              <a:rPr lang="en-US" sz="2000" dirty="0" err="1" smtClean="0"/>
              <a:t>органы</a:t>
            </a:r>
            <a:r>
              <a:rPr lang="en-US" sz="2000" dirty="0" smtClean="0"/>
              <a:t>, </a:t>
            </a:r>
            <a:r>
              <a:rPr lang="en-US" sz="2000" dirty="0" err="1" smtClean="0"/>
              <a:t>органы</a:t>
            </a:r>
            <a:r>
              <a:rPr lang="en-US" sz="2000" dirty="0" smtClean="0"/>
              <a:t> </a:t>
            </a:r>
            <a:r>
              <a:rPr lang="en-US" sz="2000" dirty="0" err="1" smtClean="0"/>
              <a:t>государственной</a:t>
            </a:r>
            <a:r>
              <a:rPr lang="en-US" sz="2000" dirty="0" smtClean="0"/>
              <a:t> </a:t>
            </a:r>
            <a:r>
              <a:rPr lang="en-US" sz="2000" dirty="0" err="1" smtClean="0"/>
              <a:t>власти</a:t>
            </a:r>
            <a:r>
              <a:rPr lang="en-US" sz="2000" dirty="0" smtClean="0"/>
              <a:t> </a:t>
            </a:r>
            <a:r>
              <a:rPr lang="en-US" sz="2000" dirty="0" err="1" smtClean="0"/>
              <a:t>субъектов</a:t>
            </a:r>
            <a:r>
              <a:rPr lang="en-US" sz="2000" dirty="0" smtClean="0"/>
              <a:t> </a:t>
            </a:r>
            <a:r>
              <a:rPr lang="en-US" sz="2000" dirty="0" err="1" smtClean="0"/>
              <a:t>Российской</a:t>
            </a:r>
            <a:r>
              <a:rPr lang="en-US" sz="2000" dirty="0" smtClean="0"/>
              <a:t> </a:t>
            </a:r>
            <a:r>
              <a:rPr lang="en-US" sz="2000" dirty="0" err="1" smtClean="0"/>
              <a:t>Федерации</a:t>
            </a:r>
            <a:r>
              <a:rPr lang="en-US" sz="2000" dirty="0" smtClean="0"/>
              <a:t>, </a:t>
            </a:r>
            <a:r>
              <a:rPr lang="en-US" sz="2000" dirty="0" err="1" smtClean="0"/>
              <a:t>органы</a:t>
            </a:r>
            <a:r>
              <a:rPr lang="en-US" sz="2000" dirty="0" smtClean="0"/>
              <a:t> </a:t>
            </a:r>
            <a:r>
              <a:rPr lang="en-US" sz="2000" dirty="0" err="1" smtClean="0"/>
              <a:t>местного</a:t>
            </a:r>
            <a:r>
              <a:rPr lang="en-US" sz="2000" dirty="0" smtClean="0"/>
              <a:t> </a:t>
            </a:r>
            <a:r>
              <a:rPr lang="en-US" sz="2000" dirty="0" err="1" smtClean="0"/>
              <a:t>самоуправления</a:t>
            </a:r>
            <a:r>
              <a:rPr lang="en-US" sz="2000" dirty="0" smtClean="0"/>
              <a:t>, </a:t>
            </a:r>
            <a:r>
              <a:rPr lang="en-US" sz="2000" dirty="0" err="1" smtClean="0"/>
              <a:t>работодатели</a:t>
            </a:r>
            <a:r>
              <a:rPr lang="en-US" sz="2000" dirty="0" smtClean="0"/>
              <a:t> и </a:t>
            </a:r>
            <a:r>
              <a:rPr lang="en-US" sz="2000" dirty="0" err="1" smtClean="0"/>
              <a:t>их</a:t>
            </a:r>
            <a:r>
              <a:rPr lang="en-US" sz="2000" dirty="0" smtClean="0"/>
              <a:t> </a:t>
            </a:r>
            <a:r>
              <a:rPr lang="en-US" sz="2000" dirty="0" err="1" smtClean="0"/>
              <a:t>объединения</a:t>
            </a:r>
            <a:r>
              <a:rPr lang="en-US" sz="2000" dirty="0" smtClean="0"/>
              <a:t>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 bwMode="auto">
          <a:xfrm>
            <a:off x="395288" y="260350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600" b="1" cap="none" smtClean="0">
                <a:solidFill>
                  <a:schemeClr val="tx1"/>
                </a:solidFill>
                <a:latin typeface="Arial" charset="0"/>
              </a:rPr>
              <a:t>Образовательная программа</a:t>
            </a:r>
            <a:r>
              <a:rPr lang="ru-RU" sz="3300" b="1" cap="none" smtClean="0"/>
              <a:t> </a:t>
            </a:r>
            <a:endParaRPr lang="ru-RU" sz="3300" cap="none" smtClean="0"/>
          </a:p>
        </p:txBody>
      </p:sp>
      <p:sp>
        <p:nvSpPr>
          <p:cNvPr id="15362" name="Rectangle 6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7715250" cy="48736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000" dirty="0" smtClean="0"/>
              <a:t>Ст. 2 п.</a:t>
            </a:r>
            <a:r>
              <a:rPr lang="en-US" sz="2000" dirty="0" smtClean="0"/>
              <a:t>17) </a:t>
            </a:r>
            <a:r>
              <a:rPr lang="en-US" sz="2000" b="1" dirty="0" err="1" smtClean="0"/>
              <a:t>образовательная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деятельность</a:t>
            </a:r>
            <a:r>
              <a:rPr lang="en-US" sz="2000" b="1" dirty="0" smtClean="0"/>
              <a:t> </a:t>
            </a:r>
            <a:r>
              <a:rPr lang="en-US" sz="2000" dirty="0" smtClean="0"/>
              <a:t>- </a:t>
            </a:r>
            <a:r>
              <a:rPr lang="en-US" sz="2000" dirty="0" err="1" smtClean="0"/>
              <a:t>деятельность</a:t>
            </a:r>
            <a:r>
              <a:rPr lang="en-US" sz="2000" dirty="0" smtClean="0"/>
              <a:t> </a:t>
            </a:r>
            <a:r>
              <a:rPr lang="en-US" sz="2000" dirty="0" err="1" smtClean="0"/>
              <a:t>по</a:t>
            </a:r>
            <a:r>
              <a:rPr lang="en-US" sz="2000" dirty="0" smtClean="0"/>
              <a:t> </a:t>
            </a:r>
            <a:r>
              <a:rPr lang="en-US" sz="2000" dirty="0" err="1" smtClean="0"/>
              <a:t>реализации</a:t>
            </a:r>
            <a:r>
              <a:rPr lang="en-US" sz="2000" dirty="0" smtClean="0"/>
              <a:t> </a:t>
            </a:r>
            <a:r>
              <a:rPr lang="en-US" sz="2000" dirty="0" err="1" smtClean="0"/>
              <a:t>образовательных</a:t>
            </a:r>
            <a:r>
              <a:rPr lang="en-US" sz="2000" dirty="0" smtClean="0"/>
              <a:t> </a:t>
            </a:r>
            <a:r>
              <a:rPr lang="en-US" sz="2000" dirty="0" err="1" smtClean="0"/>
              <a:t>программ</a:t>
            </a:r>
            <a:r>
              <a:rPr lang="en-US" sz="2000" dirty="0" smtClean="0"/>
              <a:t>; </a:t>
            </a: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ru-RU" sz="2000" dirty="0" smtClean="0"/>
              <a:t>Ст.2 п.</a:t>
            </a:r>
            <a:r>
              <a:rPr lang="en-US" sz="2000" dirty="0" smtClean="0"/>
              <a:t>9) </a:t>
            </a:r>
            <a:r>
              <a:rPr lang="en-US" sz="2000" b="1" dirty="0" err="1" smtClean="0"/>
              <a:t>образовательная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программа</a:t>
            </a:r>
            <a:r>
              <a:rPr lang="en-US" sz="2000" b="1" dirty="0" smtClean="0"/>
              <a:t> </a:t>
            </a:r>
            <a:r>
              <a:rPr lang="en-US" sz="2000" dirty="0" smtClean="0"/>
              <a:t>- </a:t>
            </a:r>
            <a:r>
              <a:rPr lang="en-US" sz="2000" dirty="0" err="1" smtClean="0"/>
              <a:t>комплекс</a:t>
            </a:r>
            <a:r>
              <a:rPr lang="en-US" sz="2000" dirty="0" smtClean="0"/>
              <a:t> </a:t>
            </a:r>
            <a:r>
              <a:rPr lang="en-US" sz="2000" dirty="0" err="1" smtClean="0"/>
              <a:t>основных</a:t>
            </a:r>
            <a:r>
              <a:rPr lang="en-US" sz="2000" dirty="0" smtClean="0"/>
              <a:t> </a:t>
            </a:r>
            <a:r>
              <a:rPr lang="en-US" sz="2000" dirty="0" err="1" smtClean="0"/>
              <a:t>характеристик</a:t>
            </a:r>
            <a:r>
              <a:rPr lang="en-US" sz="2000" dirty="0" smtClean="0"/>
              <a:t> </a:t>
            </a:r>
            <a:r>
              <a:rPr lang="en-US" sz="2000" dirty="0" err="1" smtClean="0"/>
              <a:t>образования</a:t>
            </a:r>
            <a:r>
              <a:rPr lang="en-US" sz="2000" dirty="0" smtClean="0"/>
              <a:t> (</a:t>
            </a:r>
            <a:r>
              <a:rPr lang="en-US" sz="2000" dirty="0" err="1" smtClean="0"/>
              <a:t>объем</a:t>
            </a:r>
            <a:r>
              <a:rPr lang="en-US" sz="2000" dirty="0" smtClean="0"/>
              <a:t>, </a:t>
            </a:r>
            <a:r>
              <a:rPr lang="en-US" sz="2000" dirty="0" err="1" smtClean="0"/>
              <a:t>содержание</a:t>
            </a:r>
            <a:r>
              <a:rPr lang="en-US" sz="2000" dirty="0" smtClean="0"/>
              <a:t>, </a:t>
            </a:r>
            <a:r>
              <a:rPr lang="en-US" sz="2000" dirty="0" err="1" smtClean="0"/>
              <a:t>планируемые</a:t>
            </a:r>
            <a:r>
              <a:rPr lang="en-US" sz="2000" dirty="0" smtClean="0"/>
              <a:t> </a:t>
            </a:r>
            <a:r>
              <a:rPr lang="en-US" sz="2000" dirty="0" err="1" smtClean="0"/>
              <a:t>результаты</a:t>
            </a:r>
            <a:r>
              <a:rPr lang="en-US" sz="2000" dirty="0" smtClean="0"/>
              <a:t>), </a:t>
            </a:r>
            <a:r>
              <a:rPr lang="en-US" sz="2000" dirty="0" err="1" smtClean="0"/>
              <a:t>организационно-педагогических</a:t>
            </a:r>
            <a:r>
              <a:rPr lang="en-US" sz="2000" dirty="0" smtClean="0"/>
              <a:t> </a:t>
            </a:r>
            <a:r>
              <a:rPr lang="en-US" sz="2000" dirty="0" err="1" smtClean="0"/>
              <a:t>условий</a:t>
            </a:r>
            <a:r>
              <a:rPr lang="en-US" sz="2000" dirty="0" smtClean="0"/>
              <a:t> и в </a:t>
            </a:r>
            <a:r>
              <a:rPr lang="en-US" sz="2000" dirty="0" err="1" smtClean="0"/>
              <a:t>случаях</a:t>
            </a:r>
            <a:r>
              <a:rPr lang="en-US" sz="2000" dirty="0" smtClean="0"/>
              <a:t>, </a:t>
            </a:r>
            <a:r>
              <a:rPr lang="en-US" sz="2000" dirty="0" err="1" smtClean="0"/>
              <a:t>предусмотренных</a:t>
            </a:r>
            <a:r>
              <a:rPr lang="en-US" sz="2000" dirty="0" smtClean="0"/>
              <a:t> </a:t>
            </a:r>
            <a:r>
              <a:rPr lang="en-US" sz="2000" dirty="0" err="1" smtClean="0"/>
              <a:t>настоящим</a:t>
            </a:r>
            <a:r>
              <a:rPr lang="en-US" sz="2000" dirty="0" smtClean="0"/>
              <a:t> </a:t>
            </a:r>
            <a:r>
              <a:rPr lang="en-US" sz="2000" dirty="0" err="1" smtClean="0"/>
              <a:t>Федеральным</a:t>
            </a:r>
            <a:r>
              <a:rPr lang="en-US" sz="2000" dirty="0" smtClean="0"/>
              <a:t> </a:t>
            </a:r>
            <a:r>
              <a:rPr lang="en-US" sz="2000" dirty="0" err="1" smtClean="0"/>
              <a:t>законом</a:t>
            </a:r>
            <a:r>
              <a:rPr lang="en-US" sz="2000" dirty="0" smtClean="0"/>
              <a:t>, </a:t>
            </a:r>
            <a:r>
              <a:rPr lang="en-US" sz="2000" dirty="0" err="1" smtClean="0"/>
              <a:t>форм</a:t>
            </a:r>
            <a:r>
              <a:rPr lang="en-US" sz="2000" dirty="0" smtClean="0"/>
              <a:t> </a:t>
            </a:r>
            <a:r>
              <a:rPr lang="en-US" sz="2000" dirty="0" err="1" smtClean="0"/>
              <a:t>аттестации</a:t>
            </a:r>
            <a:r>
              <a:rPr lang="en-US" sz="2000" dirty="0" smtClean="0"/>
              <a:t>, </a:t>
            </a:r>
            <a:r>
              <a:rPr lang="en-US" sz="2000" dirty="0" err="1" smtClean="0"/>
              <a:t>который</a:t>
            </a:r>
            <a:r>
              <a:rPr lang="en-US" sz="2000" dirty="0" smtClean="0"/>
              <a:t> </a:t>
            </a:r>
            <a:r>
              <a:rPr lang="en-US" sz="2000" dirty="0" err="1" smtClean="0"/>
              <a:t>представлен</a:t>
            </a:r>
            <a:r>
              <a:rPr lang="en-US" sz="2000" dirty="0" smtClean="0"/>
              <a:t> в </a:t>
            </a:r>
            <a:r>
              <a:rPr lang="en-US" sz="2000" dirty="0" err="1" smtClean="0"/>
              <a:t>виде</a:t>
            </a:r>
            <a:r>
              <a:rPr lang="en-US" sz="2000" dirty="0" smtClean="0"/>
              <a:t> </a:t>
            </a:r>
            <a:r>
              <a:rPr lang="en-US" sz="2000" dirty="0" err="1" smtClean="0"/>
              <a:t>учебного</a:t>
            </a:r>
            <a:r>
              <a:rPr lang="en-US" sz="2000" dirty="0" smtClean="0"/>
              <a:t> </a:t>
            </a:r>
            <a:r>
              <a:rPr lang="en-US" sz="2000" dirty="0" err="1" smtClean="0"/>
              <a:t>плана</a:t>
            </a:r>
            <a:r>
              <a:rPr lang="en-US" sz="2000" dirty="0" smtClean="0"/>
              <a:t>, </a:t>
            </a:r>
            <a:r>
              <a:rPr lang="en-US" sz="2000" dirty="0" err="1" smtClean="0"/>
              <a:t>календарного</a:t>
            </a:r>
            <a:r>
              <a:rPr lang="en-US" sz="2000" dirty="0" smtClean="0"/>
              <a:t> </a:t>
            </a:r>
            <a:r>
              <a:rPr lang="en-US" sz="2000" dirty="0" err="1" smtClean="0"/>
              <a:t>учебного</a:t>
            </a:r>
            <a:r>
              <a:rPr lang="en-US" sz="2000" dirty="0" smtClean="0"/>
              <a:t> </a:t>
            </a:r>
            <a:r>
              <a:rPr lang="en-US" sz="2000" dirty="0" err="1" smtClean="0"/>
              <a:t>графика</a:t>
            </a:r>
            <a:r>
              <a:rPr lang="en-US" sz="2000" dirty="0" smtClean="0"/>
              <a:t>, </a:t>
            </a:r>
            <a:r>
              <a:rPr lang="en-US" sz="2000" dirty="0" err="1" smtClean="0"/>
              <a:t>рабочих</a:t>
            </a:r>
            <a:r>
              <a:rPr lang="en-US" sz="2000" dirty="0" smtClean="0"/>
              <a:t> </a:t>
            </a:r>
            <a:r>
              <a:rPr lang="en-US" sz="2000" dirty="0" err="1" smtClean="0"/>
              <a:t>программ</a:t>
            </a:r>
            <a:r>
              <a:rPr lang="en-US" sz="2000" dirty="0" smtClean="0"/>
              <a:t> </a:t>
            </a:r>
            <a:r>
              <a:rPr lang="en-US" sz="2000" dirty="0" err="1" smtClean="0"/>
              <a:t>учебных</a:t>
            </a:r>
            <a:r>
              <a:rPr lang="en-US" sz="2000" dirty="0" smtClean="0"/>
              <a:t> </a:t>
            </a:r>
            <a:r>
              <a:rPr lang="en-US" sz="2000" dirty="0" err="1" smtClean="0"/>
              <a:t>предметов</a:t>
            </a:r>
            <a:r>
              <a:rPr lang="en-US" sz="2000" dirty="0" smtClean="0"/>
              <a:t>, </a:t>
            </a:r>
            <a:r>
              <a:rPr lang="en-US" sz="2000" dirty="0" err="1" smtClean="0"/>
              <a:t>курсов</a:t>
            </a:r>
            <a:r>
              <a:rPr lang="en-US" sz="2000" dirty="0" smtClean="0"/>
              <a:t>, </a:t>
            </a:r>
            <a:r>
              <a:rPr lang="en-US" sz="2000" dirty="0" err="1" smtClean="0"/>
              <a:t>дисциплин</a:t>
            </a:r>
            <a:r>
              <a:rPr lang="en-US" sz="2000" dirty="0" smtClean="0"/>
              <a:t> (</a:t>
            </a:r>
            <a:r>
              <a:rPr lang="en-US" sz="2000" dirty="0" err="1" smtClean="0"/>
              <a:t>модулей</a:t>
            </a:r>
            <a:r>
              <a:rPr lang="en-US" sz="2000" dirty="0" smtClean="0"/>
              <a:t>), </a:t>
            </a:r>
            <a:r>
              <a:rPr lang="en-US" sz="2000" dirty="0" err="1" smtClean="0"/>
              <a:t>иных</a:t>
            </a:r>
            <a:r>
              <a:rPr lang="en-US" sz="2000" dirty="0" smtClean="0"/>
              <a:t> </a:t>
            </a:r>
            <a:r>
              <a:rPr lang="en-US" sz="2000" dirty="0" err="1" smtClean="0"/>
              <a:t>компонентов</a:t>
            </a:r>
            <a:r>
              <a:rPr lang="en-US" sz="2000" dirty="0" smtClean="0"/>
              <a:t>, а </a:t>
            </a:r>
            <a:r>
              <a:rPr lang="en-US" sz="2000" dirty="0" err="1" smtClean="0"/>
              <a:t>также</a:t>
            </a:r>
            <a:r>
              <a:rPr lang="en-US" sz="2000" dirty="0" smtClean="0"/>
              <a:t> </a:t>
            </a:r>
            <a:r>
              <a:rPr lang="en-US" sz="2000" dirty="0" err="1" smtClean="0"/>
              <a:t>оценочных</a:t>
            </a:r>
            <a:r>
              <a:rPr lang="en-US" sz="2000" dirty="0" smtClean="0"/>
              <a:t> и </a:t>
            </a:r>
            <a:r>
              <a:rPr lang="en-US" sz="2000" dirty="0" err="1" smtClean="0"/>
              <a:t>методических</a:t>
            </a:r>
            <a:r>
              <a:rPr lang="en-US" sz="2000" dirty="0" smtClean="0"/>
              <a:t> </a:t>
            </a:r>
            <a:r>
              <a:rPr lang="en-US" sz="2000" dirty="0" err="1" smtClean="0"/>
              <a:t>материалов</a:t>
            </a:r>
            <a:r>
              <a:rPr lang="en-US" sz="2000" dirty="0" smtClean="0"/>
              <a:t>;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b="1" cap="none" smtClean="0">
                <a:solidFill>
                  <a:schemeClr val="tx1"/>
                </a:solidFill>
              </a:rPr>
              <a:t>Статья 12. Образовательные программы</a:t>
            </a:r>
            <a:r>
              <a:rPr lang="en-US" cap="none" smtClean="0"/>
              <a:t> 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 smtClean="0"/>
              <a:t>1. </a:t>
            </a:r>
            <a:r>
              <a:rPr lang="en-US" sz="1800" dirty="0" err="1" smtClean="0"/>
              <a:t>Образовательные</a:t>
            </a:r>
            <a:r>
              <a:rPr lang="en-US" sz="1800" dirty="0" smtClean="0"/>
              <a:t> </a:t>
            </a:r>
            <a:r>
              <a:rPr lang="en-US" sz="1800" dirty="0" err="1" smtClean="0"/>
              <a:t>программы</a:t>
            </a:r>
            <a:r>
              <a:rPr lang="en-US" sz="1800" dirty="0" smtClean="0"/>
              <a:t> </a:t>
            </a:r>
            <a:r>
              <a:rPr lang="en-US" sz="1800" dirty="0" err="1" smtClean="0"/>
              <a:t>определяют</a:t>
            </a:r>
            <a:r>
              <a:rPr lang="en-US" sz="1800" dirty="0" smtClean="0"/>
              <a:t> </a:t>
            </a:r>
            <a:r>
              <a:rPr lang="en-US" sz="1800" dirty="0" err="1" smtClean="0"/>
              <a:t>содержание</a:t>
            </a:r>
            <a:r>
              <a:rPr lang="en-US" sz="1800" dirty="0" smtClean="0"/>
              <a:t> </a:t>
            </a:r>
            <a:r>
              <a:rPr lang="en-US" sz="1800" dirty="0" err="1" smtClean="0"/>
              <a:t>образования</a:t>
            </a:r>
            <a:r>
              <a:rPr lang="en-US" sz="1800" dirty="0" smtClean="0"/>
              <a:t>. </a:t>
            </a:r>
            <a:endParaRPr lang="ru-RU" sz="1800" dirty="0" smtClean="0"/>
          </a:p>
          <a:p>
            <a:pPr>
              <a:lnSpc>
                <a:spcPct val="90000"/>
              </a:lnSpc>
            </a:pPr>
            <a:r>
              <a:rPr lang="en-US" sz="1800" dirty="0" smtClean="0"/>
              <a:t>3. </a:t>
            </a:r>
            <a:r>
              <a:rPr lang="en-US" sz="1800" b="1" dirty="0" smtClean="0"/>
              <a:t>К </a:t>
            </a:r>
            <a:r>
              <a:rPr lang="en-US" sz="1800" b="1" dirty="0" err="1" smtClean="0"/>
              <a:t>основным</a:t>
            </a:r>
            <a:r>
              <a:rPr lang="en-US" sz="1800" b="1" dirty="0" smtClean="0"/>
              <a:t>  </a:t>
            </a:r>
            <a:r>
              <a:rPr lang="en-US" sz="1800" b="1" dirty="0" err="1" smtClean="0"/>
              <a:t>общеобразовательным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программам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относятся</a:t>
            </a:r>
            <a:r>
              <a:rPr lang="ru-RU" sz="1800" b="1" dirty="0" smtClean="0"/>
              <a:t> </a:t>
            </a:r>
            <a:r>
              <a:rPr lang="en-US" sz="1800" dirty="0" err="1" smtClean="0"/>
              <a:t>образовательные</a:t>
            </a:r>
            <a:r>
              <a:rPr lang="en-US" sz="1800" dirty="0" smtClean="0"/>
              <a:t> </a:t>
            </a:r>
            <a:r>
              <a:rPr lang="en-US" sz="1800" dirty="0" err="1" smtClean="0"/>
              <a:t>программы</a:t>
            </a:r>
            <a:r>
              <a:rPr lang="en-US" sz="1800" dirty="0" smtClean="0"/>
              <a:t> </a:t>
            </a:r>
            <a:r>
              <a:rPr lang="en-US" sz="1800" dirty="0" err="1" smtClean="0"/>
              <a:t>дошкольного</a:t>
            </a:r>
            <a:r>
              <a:rPr lang="en-US" sz="1800" dirty="0" smtClean="0"/>
              <a:t> </a:t>
            </a:r>
            <a:r>
              <a:rPr lang="en-US" sz="1800" dirty="0" err="1" smtClean="0"/>
              <a:t>образования</a:t>
            </a:r>
            <a:r>
              <a:rPr lang="en-US" sz="1800" dirty="0" smtClean="0"/>
              <a:t>, </a:t>
            </a:r>
            <a:r>
              <a:rPr lang="en-US" sz="1800" dirty="0" err="1" smtClean="0"/>
              <a:t>образовательные</a:t>
            </a:r>
            <a:r>
              <a:rPr lang="en-US" sz="1800" dirty="0" smtClean="0"/>
              <a:t> </a:t>
            </a:r>
            <a:r>
              <a:rPr lang="en-US" sz="1800" dirty="0" err="1" smtClean="0"/>
              <a:t>программы</a:t>
            </a:r>
            <a:r>
              <a:rPr lang="en-US" sz="1800" dirty="0" smtClean="0"/>
              <a:t> </a:t>
            </a:r>
            <a:r>
              <a:rPr lang="en-US" sz="1800" dirty="0" err="1" smtClean="0"/>
              <a:t>начального</a:t>
            </a:r>
            <a:r>
              <a:rPr lang="en-US" sz="1800" dirty="0" smtClean="0"/>
              <a:t> </a:t>
            </a:r>
            <a:r>
              <a:rPr lang="en-US" sz="1800" dirty="0" err="1" smtClean="0"/>
              <a:t>общего</a:t>
            </a:r>
            <a:r>
              <a:rPr lang="en-US" sz="1800" dirty="0" smtClean="0"/>
              <a:t> </a:t>
            </a:r>
            <a:r>
              <a:rPr lang="en-US" sz="1800" dirty="0" err="1" smtClean="0"/>
              <a:t>образования</a:t>
            </a:r>
            <a:r>
              <a:rPr lang="en-US" sz="1800" dirty="0" smtClean="0"/>
              <a:t>, </a:t>
            </a:r>
            <a:r>
              <a:rPr lang="en-US" sz="1800" dirty="0" err="1" smtClean="0"/>
              <a:t>образовательные</a:t>
            </a:r>
            <a:r>
              <a:rPr lang="en-US" sz="1800" dirty="0" smtClean="0"/>
              <a:t> </a:t>
            </a:r>
            <a:r>
              <a:rPr lang="en-US" sz="1800" dirty="0" err="1" smtClean="0"/>
              <a:t>программы</a:t>
            </a:r>
            <a:r>
              <a:rPr lang="en-US" sz="1800" dirty="0" smtClean="0"/>
              <a:t> </a:t>
            </a:r>
            <a:r>
              <a:rPr lang="en-US" sz="1800" dirty="0" err="1" smtClean="0"/>
              <a:t>основного</a:t>
            </a:r>
            <a:r>
              <a:rPr lang="en-US" sz="1800" dirty="0" smtClean="0"/>
              <a:t> </a:t>
            </a:r>
            <a:r>
              <a:rPr lang="en-US" sz="1800" dirty="0" err="1" smtClean="0"/>
              <a:t>общего</a:t>
            </a:r>
            <a:r>
              <a:rPr lang="en-US" sz="1800" dirty="0" smtClean="0"/>
              <a:t> </a:t>
            </a:r>
            <a:r>
              <a:rPr lang="en-US" sz="1800" dirty="0" err="1" smtClean="0"/>
              <a:t>образования</a:t>
            </a:r>
            <a:r>
              <a:rPr lang="en-US" sz="1800" dirty="0" smtClean="0"/>
              <a:t>, </a:t>
            </a:r>
            <a:r>
              <a:rPr lang="en-US" sz="1800" dirty="0" err="1" smtClean="0"/>
              <a:t>образовательные</a:t>
            </a:r>
            <a:r>
              <a:rPr lang="en-US" sz="1800" dirty="0" smtClean="0"/>
              <a:t> </a:t>
            </a:r>
            <a:r>
              <a:rPr lang="en-US" sz="1800" dirty="0" err="1" smtClean="0"/>
              <a:t>программы</a:t>
            </a:r>
            <a:r>
              <a:rPr lang="en-US" sz="1800" dirty="0" smtClean="0"/>
              <a:t> </a:t>
            </a:r>
            <a:r>
              <a:rPr lang="en-US" sz="1800" dirty="0" err="1" smtClean="0"/>
              <a:t>среднего</a:t>
            </a:r>
            <a:r>
              <a:rPr lang="en-US" sz="1800" dirty="0" smtClean="0"/>
              <a:t> </a:t>
            </a:r>
            <a:r>
              <a:rPr lang="en-US" sz="1800" dirty="0" err="1" smtClean="0"/>
              <a:t>общего</a:t>
            </a:r>
            <a:r>
              <a:rPr lang="en-US" sz="1800" dirty="0" smtClean="0"/>
              <a:t> </a:t>
            </a:r>
            <a:r>
              <a:rPr lang="en-US" sz="1800" dirty="0" err="1" smtClean="0"/>
              <a:t>образования</a:t>
            </a:r>
            <a:r>
              <a:rPr lang="en-US" sz="1800" dirty="0" smtClean="0"/>
              <a:t>;</a:t>
            </a:r>
            <a:endParaRPr lang="ru-RU" sz="1800" dirty="0" smtClean="0"/>
          </a:p>
          <a:p>
            <a:pPr>
              <a:lnSpc>
                <a:spcPct val="90000"/>
              </a:lnSpc>
            </a:pPr>
            <a:r>
              <a:rPr lang="en-US" sz="1800" dirty="0" smtClean="0"/>
              <a:t>4</a:t>
            </a:r>
            <a:r>
              <a:rPr lang="en-US" sz="1800" b="1" dirty="0" smtClean="0"/>
              <a:t>. К </a:t>
            </a:r>
            <a:r>
              <a:rPr lang="en-US" sz="1800" b="1" dirty="0" err="1" smtClean="0"/>
              <a:t>дополнительным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общеобразовательным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программам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относятся</a:t>
            </a:r>
            <a:r>
              <a:rPr lang="en-US" sz="1800" dirty="0" smtClean="0"/>
              <a:t> </a:t>
            </a:r>
            <a:r>
              <a:rPr lang="en-US" sz="1800" dirty="0" err="1" smtClean="0"/>
              <a:t>дополнительные</a:t>
            </a:r>
            <a:r>
              <a:rPr lang="en-US" sz="1800" dirty="0" smtClean="0"/>
              <a:t> </a:t>
            </a:r>
            <a:r>
              <a:rPr lang="en-US" sz="1800" dirty="0" err="1" smtClean="0"/>
              <a:t>общеразвивающие</a:t>
            </a:r>
            <a:r>
              <a:rPr lang="en-US" sz="1800" dirty="0" smtClean="0"/>
              <a:t> </a:t>
            </a:r>
            <a:r>
              <a:rPr lang="en-US" sz="1800" dirty="0" err="1" smtClean="0"/>
              <a:t>программы</a:t>
            </a:r>
            <a:r>
              <a:rPr lang="en-US" sz="1800" dirty="0" smtClean="0"/>
              <a:t>, </a:t>
            </a:r>
            <a:r>
              <a:rPr lang="en-US" sz="1800" dirty="0" err="1" smtClean="0"/>
              <a:t>дополнительные</a:t>
            </a:r>
            <a:r>
              <a:rPr lang="en-US" sz="1800" dirty="0" smtClean="0"/>
              <a:t> </a:t>
            </a:r>
            <a:r>
              <a:rPr lang="en-US" sz="1800" dirty="0" err="1" smtClean="0"/>
              <a:t>предпрофессиональные</a:t>
            </a:r>
            <a:r>
              <a:rPr lang="en-US" sz="1800" dirty="0" smtClean="0"/>
              <a:t> </a:t>
            </a:r>
            <a:r>
              <a:rPr lang="en-US" sz="1800" dirty="0" err="1" smtClean="0"/>
              <a:t>программы</a:t>
            </a:r>
            <a:r>
              <a:rPr lang="en-US" sz="1800" dirty="0" smtClean="0"/>
              <a:t>; </a:t>
            </a:r>
            <a:endParaRPr lang="ru-RU" sz="1800" dirty="0" smtClean="0"/>
          </a:p>
          <a:p>
            <a:pPr>
              <a:lnSpc>
                <a:spcPct val="90000"/>
              </a:lnSpc>
            </a:pPr>
            <a:r>
              <a:rPr lang="en-US" sz="1800" dirty="0" smtClean="0"/>
              <a:t>7. </a:t>
            </a:r>
            <a:r>
              <a:rPr lang="en-US" sz="1800" dirty="0" err="1" smtClean="0"/>
              <a:t>Организации</a:t>
            </a:r>
            <a:r>
              <a:rPr lang="en-US" sz="1800" dirty="0" smtClean="0"/>
              <a:t>, </a:t>
            </a:r>
            <a:r>
              <a:rPr lang="en-US" sz="1800" dirty="0" err="1" smtClean="0"/>
              <a:t>осуществляющие</a:t>
            </a:r>
            <a:r>
              <a:rPr lang="en-US" sz="1800" dirty="0" smtClean="0"/>
              <a:t> </a:t>
            </a:r>
            <a:r>
              <a:rPr lang="en-US" sz="1800" dirty="0" err="1" smtClean="0"/>
              <a:t>образовательную</a:t>
            </a:r>
            <a:r>
              <a:rPr lang="en-US" sz="1800" dirty="0" smtClean="0"/>
              <a:t> </a:t>
            </a:r>
            <a:r>
              <a:rPr lang="en-US" sz="1800" dirty="0" err="1" smtClean="0"/>
              <a:t>деятельность</a:t>
            </a:r>
            <a:r>
              <a:rPr lang="en-US" sz="1800" dirty="0" smtClean="0"/>
              <a:t> </a:t>
            </a:r>
            <a:r>
              <a:rPr lang="en-US" sz="1800" dirty="0" err="1" smtClean="0"/>
              <a:t>по</a:t>
            </a:r>
            <a:r>
              <a:rPr lang="en-US" sz="1800" dirty="0" smtClean="0"/>
              <a:t> </a:t>
            </a:r>
            <a:r>
              <a:rPr lang="en-US" sz="1800" dirty="0" err="1" smtClean="0"/>
              <a:t>имеющим</a:t>
            </a:r>
            <a:r>
              <a:rPr lang="en-US" sz="1800" dirty="0" smtClean="0"/>
              <a:t> </a:t>
            </a:r>
            <a:r>
              <a:rPr lang="en-US" sz="1800" dirty="0" err="1" smtClean="0"/>
              <a:t>государственную</a:t>
            </a:r>
            <a:r>
              <a:rPr lang="en-US" sz="1800" dirty="0" smtClean="0"/>
              <a:t> </a:t>
            </a:r>
            <a:r>
              <a:rPr lang="en-US" sz="1800" dirty="0" err="1" smtClean="0"/>
              <a:t>аккредитацию</a:t>
            </a:r>
            <a:r>
              <a:rPr lang="en-US" sz="1800" dirty="0" smtClean="0"/>
              <a:t> </a:t>
            </a:r>
            <a:r>
              <a:rPr lang="en-US" sz="1800" dirty="0" err="1" smtClean="0"/>
              <a:t>образовательным</a:t>
            </a:r>
            <a:r>
              <a:rPr lang="en-US" sz="1800" dirty="0" smtClean="0"/>
              <a:t> </a:t>
            </a:r>
            <a:r>
              <a:rPr lang="en-US" sz="1800" dirty="0" err="1" smtClean="0"/>
              <a:t>программам</a:t>
            </a:r>
            <a:r>
              <a:rPr lang="en-US" sz="1800" dirty="0" smtClean="0"/>
              <a:t> </a:t>
            </a:r>
            <a:r>
              <a:rPr lang="en-US" sz="1800" b="1" i="1" dirty="0" err="1" smtClean="0"/>
              <a:t>разрабатывают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образовательные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программы</a:t>
            </a:r>
            <a:r>
              <a:rPr lang="en-US" sz="1800" b="1" i="1" dirty="0" smtClean="0"/>
              <a:t> в </a:t>
            </a:r>
            <a:r>
              <a:rPr lang="en-US" sz="1800" b="1" i="1" dirty="0" err="1" smtClean="0"/>
              <a:t>соответствии</a:t>
            </a:r>
            <a:r>
              <a:rPr lang="en-US" sz="1800" b="1" i="1" dirty="0" smtClean="0"/>
              <a:t> с </a:t>
            </a:r>
            <a:r>
              <a:rPr lang="en-US" sz="1800" b="1" i="1" dirty="0" err="1" smtClean="0"/>
              <a:t>федеральными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государственными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образовательными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стандартами</a:t>
            </a:r>
            <a:r>
              <a:rPr lang="en-US" sz="1800" b="1" i="1" dirty="0" smtClean="0"/>
              <a:t> и с </a:t>
            </a:r>
            <a:r>
              <a:rPr lang="en-US" sz="1800" b="1" i="1" dirty="0" err="1" smtClean="0"/>
              <a:t>учетом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соответствующих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примерных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основных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образовательных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программ</a:t>
            </a:r>
            <a:r>
              <a:rPr lang="en-US" sz="1800" b="1" i="1" dirty="0" smtClean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333375"/>
            <a:ext cx="7467600" cy="61404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/>
              <a:t>9. </a:t>
            </a:r>
            <a:r>
              <a:rPr lang="en-US" sz="2000" dirty="0" err="1" smtClean="0"/>
              <a:t>Примерные</a:t>
            </a:r>
            <a:r>
              <a:rPr lang="en-US" sz="2000" dirty="0" smtClean="0"/>
              <a:t> </a:t>
            </a:r>
            <a:r>
              <a:rPr lang="en-US" sz="2000" dirty="0" err="1" smtClean="0"/>
              <a:t>основные</a:t>
            </a:r>
            <a:r>
              <a:rPr lang="en-US" sz="2000" dirty="0" smtClean="0"/>
              <a:t> </a:t>
            </a:r>
            <a:r>
              <a:rPr lang="en-US" sz="2000" dirty="0" err="1" smtClean="0"/>
              <a:t>образовательные</a:t>
            </a:r>
            <a:r>
              <a:rPr lang="en-US" sz="2000" dirty="0" smtClean="0"/>
              <a:t> </a:t>
            </a:r>
            <a:r>
              <a:rPr lang="en-US" sz="2000" dirty="0" err="1" smtClean="0"/>
              <a:t>программы</a:t>
            </a:r>
            <a:r>
              <a:rPr lang="en-US" sz="2000" dirty="0" smtClean="0"/>
              <a:t> </a:t>
            </a:r>
            <a:r>
              <a:rPr lang="en-US" sz="2000" dirty="0" err="1" smtClean="0"/>
              <a:t>разрабатываются</a:t>
            </a:r>
            <a:r>
              <a:rPr lang="en-US" sz="2000" dirty="0" smtClean="0"/>
              <a:t> с </a:t>
            </a:r>
            <a:r>
              <a:rPr lang="en-US" sz="2000" dirty="0" err="1" smtClean="0"/>
              <a:t>учетом</a:t>
            </a:r>
            <a:r>
              <a:rPr lang="en-US" sz="2000" dirty="0" smtClean="0"/>
              <a:t> </a:t>
            </a:r>
            <a:r>
              <a:rPr lang="en-US" sz="2000" dirty="0" err="1" smtClean="0"/>
              <a:t>их</a:t>
            </a:r>
            <a:r>
              <a:rPr lang="en-US" sz="2000" dirty="0" smtClean="0"/>
              <a:t> </a:t>
            </a:r>
            <a:r>
              <a:rPr lang="en-US" sz="2000" dirty="0" err="1" smtClean="0"/>
              <a:t>уровня</a:t>
            </a:r>
            <a:r>
              <a:rPr lang="en-US" sz="2000" dirty="0" smtClean="0"/>
              <a:t> и </a:t>
            </a:r>
            <a:r>
              <a:rPr lang="en-US" sz="2000" dirty="0" err="1" smtClean="0"/>
              <a:t>направленности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основе</a:t>
            </a:r>
            <a:r>
              <a:rPr lang="en-US" sz="2000" dirty="0" smtClean="0"/>
              <a:t> </a:t>
            </a:r>
            <a:r>
              <a:rPr lang="en-US" sz="2000" dirty="0" err="1" smtClean="0"/>
              <a:t>федеральных</a:t>
            </a:r>
            <a:r>
              <a:rPr lang="en-US" sz="2000" dirty="0" smtClean="0"/>
              <a:t> </a:t>
            </a:r>
            <a:r>
              <a:rPr lang="en-US" sz="2000" dirty="0" err="1" smtClean="0"/>
              <a:t>государственных</a:t>
            </a:r>
            <a:r>
              <a:rPr lang="en-US" sz="2000" dirty="0" smtClean="0"/>
              <a:t> </a:t>
            </a:r>
            <a:r>
              <a:rPr lang="en-US" sz="2000" dirty="0" err="1" smtClean="0"/>
              <a:t>образовательных</a:t>
            </a:r>
            <a:r>
              <a:rPr lang="en-US" sz="2000" dirty="0" smtClean="0"/>
              <a:t> </a:t>
            </a:r>
            <a:r>
              <a:rPr lang="en-US" sz="2000" dirty="0" err="1" smtClean="0"/>
              <a:t>стандартов</a:t>
            </a:r>
            <a:r>
              <a:rPr lang="en-US" sz="2000" dirty="0" smtClean="0"/>
              <a:t>, </a:t>
            </a:r>
            <a:r>
              <a:rPr lang="en-US" sz="2000" dirty="0" err="1" smtClean="0"/>
              <a:t>если</a:t>
            </a:r>
            <a:r>
              <a:rPr lang="en-US" sz="2000" dirty="0" smtClean="0"/>
              <a:t> </a:t>
            </a:r>
            <a:r>
              <a:rPr lang="en-US" sz="2000" dirty="0" err="1" smtClean="0"/>
              <a:t>иное</a:t>
            </a:r>
            <a:r>
              <a:rPr lang="en-US" sz="2000" dirty="0" smtClean="0"/>
              <a:t> </a:t>
            </a:r>
            <a:r>
              <a:rPr lang="en-US" sz="2000" dirty="0" err="1" smtClean="0"/>
              <a:t>не</a:t>
            </a:r>
            <a:r>
              <a:rPr lang="en-US" sz="2000" dirty="0" smtClean="0"/>
              <a:t> </a:t>
            </a:r>
            <a:r>
              <a:rPr lang="en-US" sz="2000" dirty="0" err="1" smtClean="0"/>
              <a:t>установлено</a:t>
            </a:r>
            <a:r>
              <a:rPr lang="en-US" sz="2000" dirty="0" smtClean="0"/>
              <a:t> </a:t>
            </a:r>
            <a:r>
              <a:rPr lang="en-US" sz="2000" dirty="0" err="1" smtClean="0"/>
              <a:t>настоящим</a:t>
            </a:r>
            <a:r>
              <a:rPr lang="en-US" sz="2000" dirty="0" smtClean="0"/>
              <a:t> </a:t>
            </a:r>
            <a:r>
              <a:rPr lang="en-US" sz="2000" dirty="0" err="1" smtClean="0"/>
              <a:t>Федеральным</a:t>
            </a:r>
            <a:r>
              <a:rPr lang="en-US" sz="2000" dirty="0" smtClean="0"/>
              <a:t> </a:t>
            </a:r>
            <a:r>
              <a:rPr lang="en-US" sz="2000" dirty="0" err="1" smtClean="0"/>
              <a:t>законом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10. </a:t>
            </a:r>
            <a:r>
              <a:rPr lang="en-US" sz="2000" dirty="0" err="1" smtClean="0"/>
              <a:t>Примерные</a:t>
            </a:r>
            <a:r>
              <a:rPr lang="en-US" sz="2000" dirty="0" smtClean="0"/>
              <a:t> </a:t>
            </a:r>
            <a:r>
              <a:rPr lang="en-US" sz="2000" dirty="0" err="1" smtClean="0"/>
              <a:t>основные</a:t>
            </a:r>
            <a:r>
              <a:rPr lang="en-US" sz="2000" dirty="0" smtClean="0"/>
              <a:t> </a:t>
            </a:r>
            <a:r>
              <a:rPr lang="en-US" sz="2000" dirty="0" err="1" smtClean="0"/>
              <a:t>образовательные</a:t>
            </a:r>
            <a:r>
              <a:rPr lang="en-US" sz="2000" dirty="0" smtClean="0"/>
              <a:t> </a:t>
            </a:r>
            <a:r>
              <a:rPr lang="en-US" sz="2000" dirty="0" err="1" smtClean="0"/>
              <a:t>программы</a:t>
            </a:r>
            <a:r>
              <a:rPr lang="en-US" sz="2000" dirty="0" smtClean="0"/>
              <a:t> </a:t>
            </a:r>
            <a:r>
              <a:rPr lang="en-US" sz="2000" b="1" u="sng" dirty="0" err="1" smtClean="0"/>
              <a:t>включаются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по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результатам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экспертизы</a:t>
            </a:r>
            <a:r>
              <a:rPr lang="en-US" sz="2000" b="1" u="sng" dirty="0" smtClean="0"/>
              <a:t> в </a:t>
            </a:r>
            <a:r>
              <a:rPr lang="en-US" sz="2000" b="1" u="sng" dirty="0" err="1" smtClean="0"/>
              <a:t>реестр</a:t>
            </a:r>
            <a:r>
              <a:rPr lang="en-US" sz="2000" dirty="0" smtClean="0"/>
              <a:t> </a:t>
            </a:r>
            <a:r>
              <a:rPr lang="en-US" sz="2000" dirty="0" err="1" smtClean="0"/>
              <a:t>примерных</a:t>
            </a:r>
            <a:r>
              <a:rPr lang="en-US" sz="2000" dirty="0" smtClean="0"/>
              <a:t> </a:t>
            </a:r>
            <a:r>
              <a:rPr lang="en-US" sz="2000" dirty="0" err="1" smtClean="0"/>
              <a:t>основных</a:t>
            </a:r>
            <a:r>
              <a:rPr lang="en-US" sz="2000" dirty="0" smtClean="0"/>
              <a:t> </a:t>
            </a:r>
            <a:r>
              <a:rPr lang="en-US" sz="2000" dirty="0" err="1" smtClean="0"/>
              <a:t>образовательных</a:t>
            </a:r>
            <a:r>
              <a:rPr lang="en-US" sz="2000" dirty="0" smtClean="0"/>
              <a:t> </a:t>
            </a:r>
            <a:r>
              <a:rPr lang="en-US" sz="2000" dirty="0" err="1" smtClean="0"/>
              <a:t>программ</a:t>
            </a:r>
            <a:r>
              <a:rPr lang="en-US" sz="2000" dirty="0" smtClean="0"/>
              <a:t>, </a:t>
            </a:r>
            <a:r>
              <a:rPr lang="en-US" sz="2000" dirty="0" err="1" smtClean="0"/>
              <a:t>являющийся</a:t>
            </a:r>
            <a:r>
              <a:rPr lang="en-US" sz="2000" dirty="0" smtClean="0"/>
              <a:t> </a:t>
            </a:r>
            <a:r>
              <a:rPr lang="en-US" sz="2000" dirty="0" err="1" smtClean="0"/>
              <a:t>государственной</a:t>
            </a:r>
            <a:r>
              <a:rPr lang="en-US" sz="2000" dirty="0" smtClean="0"/>
              <a:t> </a:t>
            </a:r>
            <a:r>
              <a:rPr lang="en-US" sz="2000" dirty="0" err="1" smtClean="0"/>
              <a:t>информационной</a:t>
            </a:r>
            <a:r>
              <a:rPr lang="en-US" sz="2000" dirty="0" smtClean="0"/>
              <a:t> </a:t>
            </a:r>
            <a:r>
              <a:rPr lang="en-US" sz="2000" dirty="0" err="1" smtClean="0"/>
              <a:t>системой</a:t>
            </a:r>
            <a:r>
              <a:rPr lang="en-US" sz="2000" dirty="0" smtClean="0"/>
              <a:t>. </a:t>
            </a:r>
            <a:r>
              <a:rPr lang="en-US" sz="2000" dirty="0" err="1" smtClean="0"/>
              <a:t>Информация</a:t>
            </a:r>
            <a:r>
              <a:rPr lang="en-US" sz="2000" dirty="0" smtClean="0"/>
              <a:t>, </a:t>
            </a:r>
            <a:r>
              <a:rPr lang="en-US" sz="2000" dirty="0" err="1" smtClean="0"/>
              <a:t>содержащаяся</a:t>
            </a:r>
            <a:r>
              <a:rPr lang="en-US" sz="2000" dirty="0" smtClean="0"/>
              <a:t> в </a:t>
            </a:r>
            <a:r>
              <a:rPr lang="en-US" sz="2000" dirty="0" err="1" smtClean="0"/>
              <a:t>реестре</a:t>
            </a:r>
            <a:r>
              <a:rPr lang="en-US" sz="2000" dirty="0" smtClean="0"/>
              <a:t> </a:t>
            </a:r>
            <a:r>
              <a:rPr lang="en-US" sz="2000" dirty="0" err="1" smtClean="0"/>
              <a:t>примерных</a:t>
            </a:r>
            <a:r>
              <a:rPr lang="en-US" sz="2000" dirty="0" smtClean="0"/>
              <a:t> </a:t>
            </a:r>
            <a:r>
              <a:rPr lang="en-US" sz="2000" dirty="0" err="1" smtClean="0"/>
              <a:t>основных</a:t>
            </a:r>
            <a:r>
              <a:rPr lang="en-US" sz="2000" dirty="0" smtClean="0"/>
              <a:t> </a:t>
            </a:r>
            <a:r>
              <a:rPr lang="en-US" sz="2000" dirty="0" err="1" smtClean="0"/>
              <a:t>образовательных</a:t>
            </a:r>
            <a:r>
              <a:rPr lang="en-US" sz="2000" dirty="0" smtClean="0"/>
              <a:t> </a:t>
            </a:r>
            <a:r>
              <a:rPr lang="en-US" sz="2000" dirty="0" err="1" smtClean="0"/>
              <a:t>программ</a:t>
            </a:r>
            <a:r>
              <a:rPr lang="en-US" sz="2000" dirty="0" smtClean="0"/>
              <a:t>, </a:t>
            </a:r>
            <a:r>
              <a:rPr lang="en-US" sz="2000" dirty="0" err="1" smtClean="0"/>
              <a:t>является</a:t>
            </a:r>
            <a:r>
              <a:rPr lang="en-US" sz="2000" dirty="0" smtClean="0"/>
              <a:t> </a:t>
            </a:r>
            <a:r>
              <a:rPr lang="en-US" sz="2000" dirty="0" err="1" smtClean="0"/>
              <a:t>общедоступной</a:t>
            </a:r>
            <a:r>
              <a:rPr lang="en-US" sz="2000" dirty="0" smtClean="0"/>
              <a:t>.</a:t>
            </a:r>
            <a:r>
              <a:rPr lang="ru-RU" sz="2000" dirty="0" smtClean="0"/>
              <a:t> </a:t>
            </a:r>
            <a:r>
              <a:rPr lang="en-US" sz="2000" dirty="0" smtClean="0">
                <a:hlinkClick r:id="rId2"/>
              </a:rPr>
              <a:t>http://fgosreestr.ru/node?view=page_1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1. </a:t>
            </a:r>
            <a:r>
              <a:rPr lang="ru-RU" b="1" dirty="0" smtClean="0"/>
              <a:t>Утвердить</a:t>
            </a:r>
            <a:r>
              <a:rPr lang="ru-RU" dirty="0" smtClean="0"/>
              <a:t> прилагаемый федеральный государственный образовательный </a:t>
            </a:r>
            <a:r>
              <a:rPr lang="ru-RU" u="sng" dirty="0" smtClean="0">
                <a:hlinkClick r:id="rId2" tooltip="Ссылка на текущий документ"/>
              </a:rPr>
              <a:t>стандарт</a:t>
            </a:r>
            <a:r>
              <a:rPr lang="ru-RU" dirty="0" smtClean="0"/>
              <a:t> дошкольного образования.</a:t>
            </a:r>
          </a:p>
          <a:p>
            <a:r>
              <a:rPr lang="ru-RU" dirty="0" smtClean="0"/>
              <a:t>2. Признать </a:t>
            </a:r>
            <a:r>
              <a:rPr lang="ru-RU" b="1" u="sng" dirty="0" smtClean="0"/>
              <a:t>утратившими силу </a:t>
            </a:r>
            <a:r>
              <a:rPr lang="ru-RU" dirty="0" smtClean="0"/>
              <a:t>приказы Министерства образования и науки Российской Федерации:</a:t>
            </a:r>
          </a:p>
          <a:p>
            <a:r>
              <a:rPr lang="ru-RU" dirty="0" smtClean="0"/>
              <a:t>от 23 ноября 2009 г. </a:t>
            </a:r>
            <a:r>
              <a:rPr lang="ru-RU" u="sng" dirty="0" smtClean="0">
                <a:hlinkClick r:id="rId3"/>
              </a:rPr>
              <a:t>N </a:t>
            </a:r>
            <a:r>
              <a:rPr lang="ru-RU" b="1" u="sng" dirty="0" smtClean="0">
                <a:hlinkClick r:id="rId3"/>
              </a:rPr>
              <a:t>655</a:t>
            </a:r>
            <a:r>
              <a:rPr lang="ru-RU" b="1" dirty="0" smtClean="0"/>
              <a:t> "Об утверждении и введении в действие федеральных государственных требований к структуре основной общеобразовательной программы дошкольного образования" </a:t>
            </a:r>
            <a:r>
              <a:rPr lang="ru-RU" dirty="0" smtClean="0"/>
              <a:t>(зарегистрирован Министерством юстиции Российской Федерации 8 февраля 2010 г., регистрационный N 16299);</a:t>
            </a:r>
          </a:p>
          <a:p>
            <a:r>
              <a:rPr lang="ru-RU" dirty="0" smtClean="0"/>
              <a:t>от 20 июля 2011 г. </a:t>
            </a:r>
            <a:r>
              <a:rPr lang="ru-RU" u="sng" dirty="0" smtClean="0">
                <a:hlinkClick r:id="rId4"/>
              </a:rPr>
              <a:t>N 2151</a:t>
            </a:r>
            <a:r>
              <a:rPr lang="ru-RU" dirty="0" smtClean="0"/>
              <a:t> </a:t>
            </a:r>
            <a:r>
              <a:rPr lang="ru-RU" b="1" dirty="0" smtClean="0"/>
              <a:t>"Об утверждении федеральных государственных требований к условиям реализации основной общеобразовательной программы дошкольного образования" </a:t>
            </a:r>
            <a:r>
              <a:rPr lang="ru-RU" dirty="0" smtClean="0"/>
              <a:t>(зарегистрирован Министерством юстиции Российской Федерации 14 ноября 2011 г., регистрационный N 22303).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МИН. ОБР. И НАУКИ РФ ПРИКАЗ от 17 октября 2013 г. N 1155</a:t>
            </a:r>
            <a:br>
              <a:rPr lang="ru-RU" sz="1800" dirty="0" smtClean="0"/>
            </a:br>
            <a:r>
              <a:rPr lang="ru-RU" sz="1800" dirty="0" smtClean="0"/>
              <a:t>ОБ УТВЕРЖДЕНИИ ФЕДЕРАЛЬНОГО ГОСУДАРСТВЕННОГО ОБРАЗОВАТЕЛЬНОГО СТАНДАРТА ДОШКОЛЬНОГО ОБРАЗОВАНИЯ</a:t>
            </a:r>
            <a:endParaRPr lang="ru-RU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692</TotalTime>
  <Words>2412</Words>
  <Application>Microsoft Office PowerPoint</Application>
  <PresentationFormat>Экран (4:3)</PresentationFormat>
  <Paragraphs>182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Открытая</vt:lpstr>
      <vt:lpstr>Переходим вместе на ФГОС дошкольного образования</vt:lpstr>
      <vt:lpstr>ФЕДЕРАЛЬНЫЙ ЗАКОН  «ОБ ОБРАЗОВАНИИ В РОССИЙСКОЙ ФЕДЕРАЦИИ» от 29.12.2012 № 273-ФЗ  </vt:lpstr>
      <vt:lpstr>Образовательное пространство</vt:lpstr>
      <vt:lpstr>Образовательная организация</vt:lpstr>
      <vt:lpstr>Отношения в образовании</vt:lpstr>
      <vt:lpstr>Образовательная программа </vt:lpstr>
      <vt:lpstr>Статья 12. Образовательные программы </vt:lpstr>
      <vt:lpstr>Презентация PowerPoint</vt:lpstr>
      <vt:lpstr>МИН. ОБР. И НАУКИ РФ ПРИКАЗ от 17 октября 2013 г. N 1155 ОБ УТВЕРЖДЕНИИ ФЕДЕРАЛЬНОГО ГОСУДАРСТВЕННОГО ОБРАЗОВАТЕЛЬНОГО СТАНДАРТА ДОШКОЛЬНОГО ОБРАЗОВАНИЯ</vt:lpstr>
      <vt:lpstr>ФЕДЕРАЛЬНЫЙ ГОСУДАРСТВЕННЫЙ ОБРАЗОВАТЕЛЬНЫЙ СТАНДАРТ ДОШКОЛЬНОГО ОБРАЗОВАНИЯ /ФГОС дошкольного образования/</vt:lpstr>
      <vt:lpstr>Ст.1 ОБЩИЕ ПОЛОЖЕНИЯ</vt:lpstr>
      <vt:lpstr>Ст.1п.8. Стандарт включает в себя требования к:</vt:lpstr>
      <vt:lpstr>С.1 п.6 . Стандарт направлен на решение следующих задач:</vt:lpstr>
      <vt:lpstr>С.1 п.6 . Стандарт направлен на решение следующих задач:</vt:lpstr>
      <vt:lpstr>С.1 п.6 . Стандарт направлен на решение следующих задач:</vt:lpstr>
      <vt:lpstr>Ст.1п.2 Принципы Стандарта</vt:lpstr>
      <vt:lpstr>Ст.1 п.7. Стандарт является основой для:</vt:lpstr>
      <vt:lpstr>I. Ст.2 ТРЕБОВАНИЯ К СТРУКТУРЕ ОБРАЗОВАТЕЛЬНОЙ ПРОГРАММЫ ДОШКОЛЬНОГО ОБРАЗОВАНИЯ И ЕЕ ОБЪЕМУ</vt:lpstr>
      <vt:lpstr>Ст.2.п 6. Содержание Программы должно обеспечивать развитие личности, мотивации и способностей детей в различных видах деятельности и охватывать следующие структурные единицы, представляющие определенные направления развития и образования детей (далее - образовательные области)</vt:lpstr>
      <vt:lpstr>Презентация PowerPoint</vt:lpstr>
      <vt:lpstr>Содержание Программы</vt:lpstr>
      <vt:lpstr>Структура Программы</vt:lpstr>
      <vt:lpstr>Ст.2.п.11 . Программа включает три основных раздела, в каждом из которых отражается обязательная часть и часть, формируемая участниками образовательных отношений: </vt:lpstr>
      <vt:lpstr>Ст.2 п.2 В случае если …</vt:lpstr>
      <vt:lpstr>II. Ст.3. ТРЕБОВАНИЯ К УСЛОВИЯМ РЕАЛИЗАЦИИ ОСНОВНОЙ ОБРАЗОВАТЕЛЬНОЙ ПРОГРАММЫ ДОШКОЛЬНОГО ОБРАЗОВАНИЯ ВКЛЮЧАЕТ:</vt:lpstr>
      <vt:lpstr>Педагогические работники, реализующие Программу, должны обладать основными компетенциями, необходимыми для создания условия развития детей, обозначенными в п. 3.2.5 настоящего Стандарта.</vt:lpstr>
      <vt:lpstr>Педагогические работники, реализующие Программу, должны обладать основными компетенциями, необходимыми для создания условия развития детей, обозначенными в п. 3.2.5 настоящего Стандарта.</vt:lpstr>
      <vt:lpstr>Ст.3 п.3.4. Предметно-пространственная среда должна быть:</vt:lpstr>
      <vt:lpstr>ТРЕБОВАНИЯ К УСЛОВИЯМ</vt:lpstr>
      <vt:lpstr>Результаты педагогической диагностики (мониторинга) могут использоваться исключительно для решения следующих образовательных задач:</vt:lpstr>
      <vt:lpstr>I I I. СТ.4 ТРЕБОВАНИЯ К РЕЗУЛЬТАТАМ ОСВОЕНИЯ ОСНОВНОЙ ОБРАЗОВАТЕЛЬНОЙ ПРОГРАММЫ ДОШКОЛЬНОГО ОБРАЗОВАНИЯ </vt:lpstr>
      <vt:lpstr>Целевые ориентиры</vt:lpstr>
      <vt:lpstr>Целевые ориентиры</vt:lpstr>
      <vt:lpstr>Целевые ориентиры</vt:lpstr>
      <vt:lpstr>П Л А Н действий по обеспечению введения ФГОС дошкольного образования</vt:lpstr>
      <vt:lpstr>Необходимо проведение ряда мероприятий по следующим направлениям:</vt:lpstr>
      <vt:lpstr>  Дорогу осилит идущий!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KDO8</dc:creator>
  <cp:lastModifiedBy>Алексей</cp:lastModifiedBy>
  <cp:revision>121</cp:revision>
  <dcterms:created xsi:type="dcterms:W3CDTF">2013-12-10T06:49:47Z</dcterms:created>
  <dcterms:modified xsi:type="dcterms:W3CDTF">2014-10-13T14:10:28Z</dcterms:modified>
</cp:coreProperties>
</file>